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24" r:id="rId2"/>
    <p:sldId id="348" r:id="rId3"/>
    <p:sldId id="312" r:id="rId4"/>
    <p:sldId id="342" r:id="rId5"/>
    <p:sldId id="281" r:id="rId6"/>
    <p:sldId id="319" r:id="rId7"/>
    <p:sldId id="344" r:id="rId8"/>
    <p:sldId id="350" r:id="rId9"/>
    <p:sldId id="351" r:id="rId10"/>
    <p:sldId id="279" r:id="rId11"/>
    <p:sldId id="349" r:id="rId12"/>
  </p:sldIdLst>
  <p:sldSz cx="9144000" cy="6858000" type="screen4x3"/>
  <p:notesSz cx="6648450" cy="97742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CFFF"/>
    <a:srgbClr val="0077C0"/>
    <a:srgbClr val="35B19D"/>
    <a:srgbClr val="040E08"/>
    <a:srgbClr val="B92D14"/>
    <a:srgbClr val="35759D"/>
    <a:srgbClr val="000000"/>
    <a:srgbClr val="FFFF00"/>
    <a:srgbClr val="491403"/>
    <a:srgbClr val="3A1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536" autoAdjust="0"/>
    <p:restoredTop sz="95596" autoAdjust="0"/>
  </p:normalViewPr>
  <p:slideViewPr>
    <p:cSldViewPr>
      <p:cViewPr varScale="1">
        <p:scale>
          <a:sx n="81" d="100"/>
          <a:sy n="81" d="100"/>
        </p:scale>
        <p:origin x="-127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&#1044;&#1080;&#1072;&#1075;&#1088;&#1072;&#1084;&#1084;&#1072;%20&#1074;%20Microsoft%20PowerPoint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RackStation\Sharing\&#1040;.&#1053;.%20&#1044;&#1086;&#1088;&#1086;&#1093;&#1086;&#1074;\&#1086;&#1090;%20&#1050;&#1086;&#1073;&#1082;&#1072;%20&#1054;&#1057;\&#1076;&#1080;&#1072;&#1075;&#1088;&#1072;&#1084;&#1084;&#1099;%20&#1082;%20&#1086;&#1090;&#1095;&#1077;&#1090;&#1091;%20&#1079;&#1072;%202018%20&#1075;&#1086;&#1076;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0099428055002426"/>
          <c:y val="4.1691079330201768E-2"/>
          <c:w val="0.41838927619153427"/>
          <c:h val="0.93186889076193091"/>
        </c:manualLayout>
      </c:layout>
      <c:doughnut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Лист1!$C$1:$D$1</c:f>
              <c:strCache>
                <c:ptCount val="2"/>
                <c:pt idx="0">
                  <c:v>созданы</c:v>
                </c:pt>
                <c:pt idx="1">
                  <c:v>не созданы</c:v>
                </c:pt>
              </c:strCache>
            </c:strRef>
          </c:cat>
          <c:val>
            <c:numRef>
              <c:f>Лист1!$C$2:$D$2</c:f>
              <c:numCache>
                <c:formatCode>General</c:formatCode>
                <c:ptCount val="2"/>
              </c:numCache>
            </c:numRef>
          </c:val>
        </c:ser>
        <c:ser>
          <c:idx val="1"/>
          <c:order val="1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Лист1!$C$1:$D$1</c:f>
              <c:strCache>
                <c:ptCount val="2"/>
                <c:pt idx="0">
                  <c:v>созданы</c:v>
                </c:pt>
                <c:pt idx="1">
                  <c:v>не созданы</c:v>
                </c:pt>
              </c:strCache>
            </c:strRef>
          </c:cat>
          <c:val>
            <c:numRef>
              <c:f>Лист1!$C$3:$D$3</c:f>
              <c:numCache>
                <c:formatCode>General</c:formatCode>
                <c:ptCount val="2"/>
              </c:numCache>
            </c:numRef>
          </c:val>
        </c:ser>
        <c:ser>
          <c:idx val="2"/>
          <c:order val="2"/>
          <c:dLbls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Лист1!$C$1:$D$1</c:f>
              <c:strCache>
                <c:ptCount val="2"/>
                <c:pt idx="0">
                  <c:v>созданы</c:v>
                </c:pt>
                <c:pt idx="1">
                  <c:v>не созданы</c:v>
                </c:pt>
              </c:strCache>
            </c:strRef>
          </c:cat>
          <c:val>
            <c:numRef>
              <c:f>Лист1!$C$4:$D$4</c:f>
              <c:numCache>
                <c:formatCode>General</c:formatCode>
                <c:ptCount val="2"/>
                <c:pt idx="0">
                  <c:v>13</c:v>
                </c:pt>
                <c:pt idx="1">
                  <c:v>111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10"/>
      </c:doughnutChart>
    </c:plotArea>
    <c:legend>
      <c:legendPos val="t"/>
      <c:legendEntry>
        <c:idx val="0"/>
        <c:txPr>
          <a:bodyPr/>
          <a:lstStyle/>
          <a:p>
            <a:pPr rtl="0">
              <a:defRPr sz="2000" baseline="0">
                <a:latin typeface="Segoe UI Semilight" panose="020B0402040204020203" pitchFamily="34" charset="0"/>
                <a:cs typeface="Segoe UI Semilight" panose="020B0402040204020203" pitchFamily="34" charset="0"/>
              </a:defRPr>
            </a:pPr>
            <a:endParaRPr lang="ru-RU"/>
          </a:p>
        </c:txPr>
      </c:legendEntry>
      <c:legendEntry>
        <c:idx val="1"/>
        <c:txPr>
          <a:bodyPr/>
          <a:lstStyle/>
          <a:p>
            <a:pPr rtl="0">
              <a:defRPr sz="2000" baseline="0">
                <a:latin typeface="Segoe UI Semilight" panose="020B0402040204020203" pitchFamily="34" charset="0"/>
                <a:cs typeface="Segoe UI Semilight" panose="020B0402040204020203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59372262590481395"/>
          <c:y val="0.32139744926577613"/>
          <c:w val="0.24653905565223055"/>
          <c:h val="0.38558218328621319"/>
        </c:manualLayout>
      </c:layout>
      <c:overlay val="0"/>
      <c:txPr>
        <a:bodyPr/>
        <a:lstStyle/>
        <a:p>
          <a:pPr rtl="0">
            <a:defRPr sz="1400" baseline="0">
              <a:latin typeface="Segoe UI" panose="020B0502040204020203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50508846970219679"/>
          <c:y val="0.21157148513069263"/>
          <c:w val="0.46049001091382002"/>
          <c:h val="0.67466188058116661"/>
        </c:manualLayout>
      </c:layout>
      <c:doughnut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'[Диаграмма в Microsoft PowerPoint]Лист1'!$N$2:$P$2</c:f>
              <c:strCache>
                <c:ptCount val="3"/>
                <c:pt idx="0">
                  <c:v>осуществляется (переданы полномочия)</c:v>
                </c:pt>
                <c:pt idx="1">
                  <c:v>не осуществляется</c:v>
                </c:pt>
                <c:pt idx="2">
                  <c:v>осуществляется (созданы КСО)</c:v>
                </c:pt>
              </c:strCache>
            </c:strRef>
          </c:cat>
          <c:val>
            <c:numRef>
              <c:f>'[Диаграмма в Microsoft PowerPoint]Лист1'!$N$3:$P$3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dLbls>
            <c:txPr>
              <a:bodyPr/>
              <a:lstStyle/>
              <a:p>
                <a:pPr>
                  <a:defRPr sz="2000" b="1">
                    <a:solidFill>
                      <a:schemeClr val="bg1"/>
                    </a:solidFill>
                    <a:latin typeface="Segoe UI Semilight" panose="020B0402040204020203" pitchFamily="34" charset="0"/>
                    <a:cs typeface="Segoe UI Semilight" panose="020B0402040204020203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'[Диаграмма в Microsoft PowerPoint]Лист1'!$N$2:$P$2</c:f>
              <c:strCache>
                <c:ptCount val="3"/>
                <c:pt idx="0">
                  <c:v>осуществляется (переданы полномочия)</c:v>
                </c:pt>
                <c:pt idx="1">
                  <c:v>не осуществляется</c:v>
                </c:pt>
                <c:pt idx="2">
                  <c:v>осуществляется (созданы КСО)</c:v>
                </c:pt>
              </c:strCache>
            </c:strRef>
          </c:cat>
          <c:val>
            <c:numRef>
              <c:f>'[Диаграмма в Microsoft PowerPoint]Лист1'!$N$4:$P$4</c:f>
              <c:numCache>
                <c:formatCode>General</c:formatCode>
                <c:ptCount val="3"/>
                <c:pt idx="0">
                  <c:v>46</c:v>
                </c:pt>
                <c:pt idx="1">
                  <c:v>64</c:v>
                </c:pt>
                <c:pt idx="2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10"/>
      </c:doughnutChart>
    </c:plotArea>
    <c:legend>
      <c:legendPos val="t"/>
      <c:legendEntry>
        <c:idx val="0"/>
        <c:txPr>
          <a:bodyPr/>
          <a:lstStyle/>
          <a:p>
            <a:pPr rtl="0">
              <a:defRPr sz="1600">
                <a:latin typeface="Segoe UI Semilight" panose="020B0402040204020203" pitchFamily="34" charset="0"/>
                <a:cs typeface="Segoe UI Semilight" panose="020B0402040204020203" pitchFamily="34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2.9868757272583753E-2"/>
          <c:y val="0.528846729250256"/>
          <c:w val="0.48247504663224561"/>
          <c:h val="0.34345277961426307"/>
        </c:manualLayout>
      </c:layout>
      <c:overlay val="0"/>
      <c:txPr>
        <a:bodyPr/>
        <a:lstStyle/>
        <a:p>
          <a:pPr rtl="0">
            <a:defRPr sz="1600">
              <a:latin typeface="Segoe UI Semilight" panose="020B0402040204020203" pitchFamily="34" charset="0"/>
              <a:cs typeface="Segoe UI Semilight" panose="020B0402040204020203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1"/>
    </mc:Choice>
    <mc:Fallback>
      <c:style val="11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>
                <a:latin typeface="Segoe UI Light" panose="020B0502040204020203" pitchFamily="34" charset="0"/>
                <a:cs typeface="Segoe UI Light" panose="020B0502040204020203" pitchFamily="34" charset="0"/>
              </a:rPr>
              <a:t>объекты контроля</a:t>
            </a:r>
          </a:p>
        </c:rich>
      </c:tx>
      <c:layout>
        <c:manualLayout>
          <c:xMode val="edge"/>
          <c:yMode val="edge"/>
          <c:x val="0.22595858138700758"/>
          <c:y val="8.5289817486111266E-2"/>
        </c:manualLayout>
      </c:layout>
      <c:overlay val="0"/>
    </c:title>
    <c:autoTitleDeleted val="0"/>
    <c:plotArea>
      <c:layout/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400" dirty="0" smtClean="0"/>
              <a:t>муниципальные районы</a:t>
            </a:r>
            <a:br>
              <a:rPr lang="ru-RU" sz="1400" dirty="0" smtClean="0"/>
            </a:br>
            <a:r>
              <a:rPr lang="ru-RU" sz="1400" dirty="0" smtClean="0"/>
              <a:t>(округа) </a:t>
            </a:r>
            <a:r>
              <a:rPr lang="ru-RU" sz="1400" dirty="0"/>
              <a:t>и городские округа</a:t>
            </a:r>
            <a:endParaRPr lang="ru-RU" dirty="0"/>
          </a:p>
        </c:rich>
      </c:tx>
      <c:layout>
        <c:manualLayout>
          <c:xMode val="edge"/>
          <c:yMode val="edge"/>
          <c:x val="0.15122198897978198"/>
          <c:y val="0.1635424346789750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0702149078952242"/>
          <c:y val="0.32563957540071303"/>
          <c:w val="0.61268216786828755"/>
          <c:h val="0.63496151942713441"/>
        </c:manualLayout>
      </c:layout>
      <c:doughnut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Лист1!$J$2:$K$2</c:f>
              <c:strCache>
                <c:ptCount val="2"/>
                <c:pt idx="0">
                  <c:v>осуществляется (созданы КСО)</c:v>
                </c:pt>
                <c:pt idx="1">
                  <c:v>не осуществляется</c:v>
                </c:pt>
              </c:strCache>
            </c:strRef>
          </c:cat>
          <c:val>
            <c:numRef>
              <c:f>Лист1!$J$3:$K$3</c:f>
              <c:numCache>
                <c:formatCode>General</c:formatCode>
                <c:ptCount val="2"/>
              </c:numCache>
            </c:numRef>
          </c:val>
        </c:ser>
        <c:ser>
          <c:idx val="1"/>
          <c:order val="1"/>
          <c:dLbls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Лист1!$J$2:$K$2</c:f>
              <c:strCache>
                <c:ptCount val="2"/>
                <c:pt idx="0">
                  <c:v>осуществляется (созданы КСО)</c:v>
                </c:pt>
                <c:pt idx="1">
                  <c:v>не осуществляется</c:v>
                </c:pt>
              </c:strCache>
            </c:strRef>
          </c:cat>
          <c:val>
            <c:numRef>
              <c:f>Лист1!$J$4:$K$4</c:f>
              <c:numCache>
                <c:formatCode>General</c:formatCode>
                <c:ptCount val="2"/>
                <c:pt idx="0">
                  <c:v>12</c:v>
                </c:pt>
                <c:pt idx="1">
                  <c:v>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10"/>
      </c:doughnutChart>
    </c:plotArea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ru-RU" sz="1400" dirty="0" smtClean="0"/>
              <a:t>городские </a:t>
            </a:r>
            <a:r>
              <a:rPr lang="ru-RU" sz="1400" dirty="0"/>
              <a:t>и </a:t>
            </a:r>
            <a:r>
              <a:rPr lang="ru-RU" sz="1400" dirty="0" smtClean="0"/>
              <a:t>сельские</a:t>
            </a:r>
            <a:br>
              <a:rPr lang="ru-RU" sz="1400" dirty="0" smtClean="0"/>
            </a:br>
            <a:r>
              <a:rPr lang="ru-RU" sz="1400" dirty="0" smtClean="0"/>
              <a:t> поселения</a:t>
            </a:r>
            <a:endParaRPr lang="ru-RU" sz="1400" dirty="0"/>
          </a:p>
        </c:rich>
      </c:tx>
      <c:layout>
        <c:manualLayout>
          <c:xMode val="edge"/>
          <c:yMode val="edge"/>
          <c:x val="0.61496364745002496"/>
          <c:y val="0.2182361220210863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55386190940024749"/>
          <c:y val="0.37202538233692728"/>
          <c:w val="0.48938768160573326"/>
          <c:h val="0.5873056301435613"/>
        </c:manualLayout>
      </c:layout>
      <c:doughnut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Лист1!$U$2:$W$2</c:f>
              <c:strCache>
                <c:ptCount val="3"/>
                <c:pt idx="0">
                  <c:v>осуществляется (создан КСО)</c:v>
                </c:pt>
                <c:pt idx="1">
                  <c:v>не осуществляется</c:v>
                </c:pt>
                <c:pt idx="2">
                  <c:v>осуществляется (переданы полномочия)</c:v>
                </c:pt>
              </c:strCache>
            </c:strRef>
          </c:cat>
          <c:val>
            <c:numRef>
              <c:f>Лист1!$U$3:$W$3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dLbls>
            <c:txPr>
              <a:bodyPr/>
              <a:lstStyle/>
              <a:p>
                <a:pPr>
                  <a:defRPr sz="18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Лист1!$U$2:$W$2</c:f>
              <c:strCache>
                <c:ptCount val="3"/>
                <c:pt idx="0">
                  <c:v>осуществляется (создан КСО)</c:v>
                </c:pt>
                <c:pt idx="1">
                  <c:v>не осуществляется</c:v>
                </c:pt>
                <c:pt idx="2">
                  <c:v>осуществляется (переданы полномочия)</c:v>
                </c:pt>
              </c:strCache>
            </c:strRef>
          </c:cat>
          <c:val>
            <c:numRef>
              <c:f>Лист1!$U$4:$W$4</c:f>
              <c:numCache>
                <c:formatCode>General</c:formatCode>
                <c:ptCount val="3"/>
                <c:pt idx="0">
                  <c:v>1</c:v>
                </c:pt>
                <c:pt idx="1">
                  <c:v>58</c:v>
                </c:pt>
                <c:pt idx="2">
                  <c:v>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10"/>
      </c:doughnutChart>
    </c:plotArea>
    <c:legend>
      <c:legendPos val="t"/>
      <c:layout>
        <c:manualLayout>
          <c:xMode val="edge"/>
          <c:yMode val="edge"/>
          <c:x val="0.11570985006833866"/>
          <c:y val="0.42532127506767065"/>
          <c:w val="0.42950379544391709"/>
          <c:h val="0.34304548025717541"/>
        </c:manualLayout>
      </c:layout>
      <c:overlay val="0"/>
      <c:txPr>
        <a:bodyPr/>
        <a:lstStyle/>
        <a:p>
          <a:pPr rtl="0">
            <a:defRPr sz="1400" baseline="0">
              <a:latin typeface="Segoe UI" panose="020B0502040204020203" pitchFamily="34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099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ru-R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5916" y="0"/>
            <a:ext cx="288099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ru-RU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1063" y="733425"/>
            <a:ext cx="4886325" cy="36655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4845" y="4642763"/>
            <a:ext cx="5318760" cy="43984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3830"/>
            <a:ext cx="288099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ru-RU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5916" y="9283830"/>
            <a:ext cx="2880995" cy="48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F6566B7-019F-4AAB-9453-6F6DAD1134C6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872145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DC020E-FBCF-47BF-9942-F9A9A65404A0}" type="slidenum">
              <a:rPr lang="en-US" altLang="ru-RU"/>
              <a:pPr/>
              <a:t>1</a:t>
            </a:fld>
            <a:endParaRPr lang="en-US" altLang="ru-RU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23CB823-4495-4891-A13E-7517758664F8}" type="slidenum">
              <a:rPr lang="en-US" altLang="ru-RU"/>
              <a:pPr/>
              <a:t>10</a:t>
            </a:fld>
            <a:endParaRPr lang="en-US" altLang="ru-RU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7DC020E-FBCF-47BF-9942-F9A9A65404A0}" type="slidenum">
              <a:rPr lang="en-US" altLang="ru-RU"/>
              <a:pPr/>
              <a:t>11</a:t>
            </a:fld>
            <a:endParaRPr lang="en-US" altLang="ru-RU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09A787-2C68-492A-9FB8-1BEE0FBD828C}" type="slidenum">
              <a:rPr lang="en-US" altLang="ru-RU"/>
              <a:pPr/>
              <a:t>2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09A787-2C68-492A-9FB8-1BEE0FBD828C}" type="slidenum">
              <a:rPr lang="en-US" altLang="ru-RU"/>
              <a:pPr/>
              <a:t>3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09A787-2C68-492A-9FB8-1BEE0FBD828C}" type="slidenum">
              <a:rPr lang="en-US" altLang="ru-RU"/>
              <a:pPr/>
              <a:t>4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09A787-2C68-492A-9FB8-1BEE0FBD828C}" type="slidenum">
              <a:rPr lang="en-US" altLang="ru-RU"/>
              <a:pPr/>
              <a:t>5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09A787-2C68-492A-9FB8-1BEE0FBD828C}" type="slidenum">
              <a:rPr lang="en-US" altLang="ru-RU"/>
              <a:pPr/>
              <a:t>6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09A787-2C68-492A-9FB8-1BEE0FBD828C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09A787-2C68-492A-9FB8-1BEE0FBD828C}" type="slidenum">
              <a:rPr lang="en-US" altLang="ru-RU"/>
              <a:pPr/>
              <a:t>8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09A787-2C68-492A-9FB8-1BEE0FBD828C}" type="slidenum">
              <a:rPr lang="en-US" altLang="ru-RU"/>
              <a:pPr/>
              <a:t>9</a:t>
            </a:fld>
            <a:endParaRPr lang="en-US" altLang="ru-RU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181600"/>
            <a:ext cx="7543800" cy="70485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  <a:endParaRPr lang="en-US" altLang="ru-RU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5791200"/>
            <a:ext cx="7543800" cy="685800"/>
          </a:xfrm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/>
          <a:lstStyle>
            <a:lvl1pPr marL="0" indent="0">
              <a:buFontTx/>
              <a:buNone/>
              <a:defRPr sz="2800"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  <a:endParaRPr lang="en-US" altLang="ru-RU" noProof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738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343650" y="381000"/>
            <a:ext cx="1962150" cy="6019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5734050" cy="6019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937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6233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074653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90600" y="2133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4400" y="2133600"/>
            <a:ext cx="35814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8997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2295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35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050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76821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2813252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7315200" cy="71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133600"/>
            <a:ext cx="73152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11560" y="4725144"/>
            <a:ext cx="7543800" cy="704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altLang="ru-RU" sz="32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Проблемы реализации</a:t>
            </a:r>
            <a:br>
              <a:rPr lang="ru-RU" altLang="ru-RU" sz="32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altLang="ru-RU" sz="32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Федерального </a:t>
            </a:r>
            <a:r>
              <a:rPr lang="ru-RU" altLang="ru-RU" sz="3200" dirty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закона </a:t>
            </a:r>
            <a:r>
              <a:rPr lang="ru-RU" altLang="ru-RU" sz="32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/>
            </a:r>
            <a:br>
              <a:rPr lang="ru-RU" altLang="ru-RU" sz="32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altLang="ru-RU" sz="32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от </a:t>
            </a:r>
            <a:r>
              <a:rPr lang="ru-RU" altLang="ru-RU" sz="3200" dirty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01.07.2021 </a:t>
            </a:r>
            <a:r>
              <a:rPr lang="ru-RU" altLang="ru-RU" sz="32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№ </a:t>
            </a:r>
            <a:r>
              <a:rPr lang="ru-RU" altLang="ru-RU" sz="3200" dirty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255-ФЗ </a:t>
            </a:r>
            <a:r>
              <a:rPr lang="ru-RU" altLang="ru-RU" sz="32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/>
            </a:r>
            <a:br>
              <a:rPr lang="ru-RU" altLang="ru-RU" sz="32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altLang="ru-RU" sz="32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органами </a:t>
            </a:r>
            <a:r>
              <a:rPr lang="ru-RU" altLang="ru-RU" sz="3200" dirty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местного самоуправления </a:t>
            </a:r>
            <a:r>
              <a:rPr lang="ru-RU" altLang="ru-RU" sz="32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/>
            </a:r>
            <a:br>
              <a:rPr lang="ru-RU" altLang="ru-RU" sz="32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altLang="ru-RU" sz="32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(на примере Республики Карелия)</a:t>
            </a:r>
            <a:endParaRPr lang="ru-RU" altLang="ru-RU" sz="3200" dirty="0">
              <a:solidFill>
                <a:srgbClr val="040E08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57" y="208297"/>
            <a:ext cx="751575" cy="103529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xmlns:lc="http://schemas.openxmlformats.org/drawingml/2006/lockedCanvas" id="{35AC1EE9-7E4C-E5D0-988A-2E2D615DA7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57" y="1700808"/>
            <a:ext cx="2734485" cy="78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485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905000"/>
            <a:ext cx="6934200" cy="4267200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altLang="ko-KR" sz="2800" dirty="0" smtClean="0">
                <a:solidFill>
                  <a:srgbClr val="040E08"/>
                </a:solidFill>
                <a:latin typeface="Segoe UI Light" panose="020B0502040204020203" pitchFamily="34" charset="0"/>
                <a:ea typeface="굴림" charset="-127"/>
                <a:cs typeface="Segoe UI Light" panose="020B0502040204020203" pitchFamily="34" charset="0"/>
              </a:rPr>
              <a:t> </a:t>
            </a:r>
            <a:endParaRPr lang="en-US" altLang="ko-KR" sz="2800" dirty="0">
              <a:solidFill>
                <a:srgbClr val="040E08"/>
              </a:solidFill>
              <a:latin typeface="Segoe UI Light" panose="020B0502040204020203" pitchFamily="34" charset="0"/>
              <a:ea typeface="굴림" charset="-127"/>
              <a:cs typeface="Segoe UI Light" panose="020B0502040204020203" pitchFamily="34" charset="0"/>
            </a:endParaRPr>
          </a:p>
          <a:p>
            <a:pPr>
              <a:lnSpc>
                <a:spcPct val="80000"/>
              </a:lnSpc>
            </a:pPr>
            <a:endParaRPr lang="en-US" altLang="ko-KR" sz="2800" dirty="0">
              <a:solidFill>
                <a:srgbClr val="040E08"/>
              </a:solidFill>
              <a:latin typeface="Segoe UI Light" panose="020B0502040204020203" pitchFamily="34" charset="0"/>
              <a:ea typeface="굴림" charset="-127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altLang="ko-KR" sz="2800" dirty="0" smtClean="0">
                <a:solidFill>
                  <a:srgbClr val="040E08"/>
                </a:solidFill>
                <a:latin typeface="Segoe UI Light" panose="020B0502040204020203" pitchFamily="34" charset="0"/>
                <a:ea typeface="굴림" charset="-127"/>
                <a:cs typeface="Segoe UI Light" panose="020B0502040204020203" pitchFamily="34" charset="0"/>
              </a:rPr>
              <a:t> </a:t>
            </a:r>
            <a:endParaRPr lang="en-US" altLang="ko-KR" sz="2800" dirty="0">
              <a:solidFill>
                <a:srgbClr val="040E08"/>
              </a:solidFill>
              <a:latin typeface="Segoe UI Light" panose="020B0502040204020203" pitchFamily="34" charset="0"/>
              <a:ea typeface="굴림" charset="-127"/>
              <a:cs typeface="Segoe UI Light" panose="020B0502040204020203" pitchFamily="34" charset="0"/>
            </a:endParaRPr>
          </a:p>
          <a:p>
            <a:pPr marL="0" indent="0" algn="ctr">
              <a:lnSpc>
                <a:spcPct val="80000"/>
              </a:lnSpc>
              <a:buNone/>
            </a:pPr>
            <a:r>
              <a:rPr lang="ru-RU" altLang="ko-KR" sz="3600" dirty="0" smtClean="0">
                <a:solidFill>
                  <a:srgbClr val="040E08"/>
                </a:solidFill>
                <a:latin typeface="Segoe UI Light" panose="020B0502040204020203" pitchFamily="34" charset="0"/>
                <a:ea typeface="굴림" charset="-127"/>
                <a:cs typeface="Segoe UI Light" panose="020B0502040204020203" pitchFamily="34" charset="0"/>
              </a:rPr>
              <a:t>СПАСИБО ЗА ВНИМАНИЕ !</a:t>
            </a:r>
            <a:endParaRPr lang="en-US" altLang="ko-KR" sz="3600" dirty="0">
              <a:solidFill>
                <a:srgbClr val="040E08"/>
              </a:solidFill>
              <a:latin typeface="Segoe UI Light" panose="020B0502040204020203" pitchFamily="34" charset="0"/>
              <a:ea typeface="굴림" charset="-127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altLang="ko-KR" sz="2800" dirty="0" smtClean="0">
                <a:solidFill>
                  <a:srgbClr val="040E08"/>
                </a:solidFill>
                <a:latin typeface="Segoe UI Light" panose="020B0502040204020203" pitchFamily="34" charset="0"/>
                <a:ea typeface="굴림" charset="-127"/>
                <a:cs typeface="Segoe UI Light" panose="020B0502040204020203" pitchFamily="34" charset="0"/>
              </a:rPr>
              <a:t> </a:t>
            </a:r>
            <a:endParaRPr lang="en-US" altLang="ru-RU" sz="2000" dirty="0">
              <a:solidFill>
                <a:srgbClr val="040E08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11560" y="4653136"/>
            <a:ext cx="7543800" cy="704850"/>
          </a:xfrm>
        </p:spPr>
        <p:txBody>
          <a:bodyPr/>
          <a:lstStyle/>
          <a:p>
            <a:r>
              <a:rPr lang="ru-RU" altLang="ru-RU" sz="32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Проблемы реализации</a:t>
            </a:r>
            <a:br>
              <a:rPr lang="ru-RU" altLang="ru-RU" sz="32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altLang="ru-RU" sz="32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Федерального </a:t>
            </a:r>
            <a:r>
              <a:rPr lang="ru-RU" altLang="ru-RU" sz="3200" dirty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закона </a:t>
            </a:r>
            <a:r>
              <a:rPr lang="ru-RU" altLang="ru-RU" sz="32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/>
            </a:r>
            <a:br>
              <a:rPr lang="ru-RU" altLang="ru-RU" sz="32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altLang="ru-RU" sz="32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от </a:t>
            </a:r>
            <a:r>
              <a:rPr lang="ru-RU" altLang="ru-RU" sz="3200" dirty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01.07.2021 </a:t>
            </a:r>
            <a:r>
              <a:rPr lang="ru-RU" altLang="ru-RU" sz="32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№ </a:t>
            </a:r>
            <a:r>
              <a:rPr lang="ru-RU" altLang="ru-RU" sz="3200" dirty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255-ФЗ </a:t>
            </a:r>
            <a:r>
              <a:rPr lang="ru-RU" altLang="ru-RU" sz="32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/>
            </a:r>
            <a:br>
              <a:rPr lang="ru-RU" altLang="ru-RU" sz="32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altLang="ru-RU" sz="32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органами </a:t>
            </a:r>
            <a:r>
              <a:rPr lang="ru-RU" altLang="ru-RU" sz="3200" dirty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местного самоуправления </a:t>
            </a:r>
            <a:r>
              <a:rPr lang="ru-RU" altLang="ru-RU" sz="32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/>
            </a:r>
            <a:br>
              <a:rPr lang="ru-RU" altLang="ru-RU" sz="32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altLang="ru-RU" sz="32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(на примере Республики Карелия)</a:t>
            </a:r>
            <a:endParaRPr lang="ru-RU" altLang="ru-RU" sz="3200" dirty="0">
              <a:solidFill>
                <a:srgbClr val="040E08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57" y="208297"/>
            <a:ext cx="751575" cy="1035295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xmlns:lc="http://schemas.openxmlformats.org/drawingml/2006/lockedCanvas" id="{35AC1EE9-7E4C-E5D0-988A-2E2D615DA7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57" y="1700808"/>
            <a:ext cx="2734485" cy="783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582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1800" dirty="0" smtClean="0">
                <a:solidFill>
                  <a:srgbClr val="040E08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Контрольно-счетная палата Республики Карелия</a:t>
            </a:r>
            <a:endParaRPr lang="ru-RU" altLang="ru-RU" sz="1800" dirty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144402"/>
            <a:ext cx="7397824" cy="5256398"/>
          </a:xfrm>
        </p:spPr>
        <p:txBody>
          <a:bodyPr/>
          <a:lstStyle/>
          <a:p>
            <a:pPr marL="628650" indent="0">
              <a:lnSpc>
                <a:spcPct val="80000"/>
              </a:lnSpc>
              <a:buNone/>
            </a:pPr>
            <a:r>
              <a:rPr lang="ru-RU" altLang="ru-RU" sz="2000" b="1" dirty="0" smtClean="0">
                <a:solidFill>
                  <a:srgbClr val="040E08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Осуществление внешнего муниципального </a:t>
            </a:r>
            <a:br>
              <a:rPr lang="ru-RU" altLang="ru-RU" sz="2000" b="1" dirty="0" smtClean="0">
                <a:solidFill>
                  <a:srgbClr val="040E08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ru-RU" altLang="ru-RU" sz="2000" b="1" dirty="0" smtClean="0">
                <a:solidFill>
                  <a:srgbClr val="040E08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финансового контроля в Республике Карелия</a:t>
            </a:r>
          </a:p>
          <a:p>
            <a:pPr marL="1428750" indent="0">
              <a:lnSpc>
                <a:spcPct val="80000"/>
              </a:lnSpc>
              <a:buNone/>
            </a:pP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(по состоянию на 01.01.2022)</a:t>
            </a:r>
          </a:p>
          <a:p>
            <a:pPr marL="628650" indent="0">
              <a:lnSpc>
                <a:spcPct val="80000"/>
              </a:lnSpc>
              <a:buNone/>
            </a:pPr>
            <a:endParaRPr lang="ru-RU" altLang="ru-RU" sz="2000" b="1" dirty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85725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Контрольно-счетные органы созданы </a:t>
            </a:r>
            <a:b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 </a:t>
            </a:r>
            <a:r>
              <a:rPr lang="ru-RU" altLang="ru-RU" sz="2000" b="1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13 </a:t>
            </a: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из </a:t>
            </a:r>
            <a:r>
              <a:rPr lang="ru-RU" altLang="ru-RU" sz="2000" b="1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124</a:t>
            </a: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муниципальных образований:</a:t>
            </a:r>
          </a:p>
          <a:p>
            <a:pPr marL="428625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 </a:t>
            </a:r>
            <a:r>
              <a:rPr lang="ru-RU" altLang="ru-RU" sz="2000" b="1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10</a:t>
            </a: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муниципальных районах</a:t>
            </a:r>
          </a:p>
          <a:p>
            <a:pPr marL="428625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 </a:t>
            </a:r>
            <a:r>
              <a:rPr lang="ru-RU" altLang="ru-RU" sz="2000" b="1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</a:t>
            </a: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городских округах</a:t>
            </a:r>
          </a:p>
          <a:p>
            <a:pPr marL="428625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 </a:t>
            </a:r>
            <a:r>
              <a:rPr lang="ru-RU" altLang="ru-RU" sz="2000" b="1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</a:t>
            </a: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сельском поселении </a:t>
            </a:r>
          </a:p>
          <a:p>
            <a:pPr marL="85725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(с апреля </a:t>
            </a:r>
            <a:r>
              <a:rPr lang="ru-RU" altLang="ru-RU" sz="2000" dirty="0" err="1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т.г</a:t>
            </a: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. + 1 КСО ГП)</a:t>
            </a:r>
          </a:p>
          <a:p>
            <a:pPr marL="85725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altLang="ru-RU" sz="16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 том числе</a:t>
            </a:r>
          </a:p>
          <a:p>
            <a:pPr marL="428625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юридические лица – </a:t>
            </a:r>
            <a:r>
              <a:rPr lang="ru-RU" altLang="ru-RU" sz="2000" b="1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10 КСО</a:t>
            </a:r>
          </a:p>
          <a:p>
            <a:pPr marL="428625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деятельность фактически </a:t>
            </a:r>
          </a:p>
          <a:p>
            <a:pPr marL="85725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не ведут – </a:t>
            </a:r>
            <a:r>
              <a:rPr lang="ru-RU" altLang="ru-RU" sz="2000" b="1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2 КСО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57" y="208298"/>
            <a:ext cx="679567" cy="936104"/>
          </a:xfrm>
          <a:prstGeom prst="rect">
            <a:avLst/>
          </a:prstGeom>
        </p:spPr>
      </p:pic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1527633"/>
              </p:ext>
            </p:extLst>
          </p:nvPr>
        </p:nvGraphicFramePr>
        <p:xfrm>
          <a:off x="1187624" y="2924944"/>
          <a:ext cx="7488832" cy="3362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789319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1800" dirty="0" smtClean="0">
                <a:solidFill>
                  <a:srgbClr val="040E08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Контрольно-счетная палата Республики Карелия</a:t>
            </a:r>
            <a:endParaRPr lang="ru-RU" altLang="ru-RU" sz="1800" dirty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144402"/>
            <a:ext cx="7397824" cy="5256398"/>
          </a:xfrm>
        </p:spPr>
        <p:txBody>
          <a:bodyPr/>
          <a:lstStyle/>
          <a:p>
            <a:pPr marL="628650" indent="0">
              <a:lnSpc>
                <a:spcPct val="80000"/>
              </a:lnSpc>
              <a:buNone/>
            </a:pPr>
            <a:r>
              <a:rPr lang="ru-RU" altLang="ru-RU" sz="2000" b="1" dirty="0" smtClean="0">
                <a:solidFill>
                  <a:srgbClr val="040E08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Осуществление внешнего муниципального </a:t>
            </a:r>
            <a:br>
              <a:rPr lang="ru-RU" altLang="ru-RU" sz="2000" b="1" dirty="0" smtClean="0">
                <a:solidFill>
                  <a:srgbClr val="040E08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ru-RU" altLang="ru-RU" sz="2000" b="1" dirty="0" smtClean="0">
                <a:solidFill>
                  <a:srgbClr val="040E08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финансового контроля в Республике Карелия</a:t>
            </a:r>
          </a:p>
          <a:p>
            <a:pPr marL="628650" indent="0">
              <a:lnSpc>
                <a:spcPct val="80000"/>
              </a:lnSpc>
              <a:buNone/>
            </a:pPr>
            <a:endParaRPr lang="ru-RU" altLang="ru-RU" sz="2000" b="1" dirty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85725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Внешний </a:t>
            </a:r>
            <a:r>
              <a:rPr lang="ru-RU" altLang="ru-RU" sz="2000" dirty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муниципальный финансовый контроль </a:t>
            </a: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/>
            </a:r>
            <a:b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</a:b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осуществляется в </a:t>
            </a:r>
            <a:r>
              <a:rPr lang="ru-RU" altLang="ru-RU" sz="2000" b="1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59</a:t>
            </a: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(60 – с апреля </a:t>
            </a:r>
            <a:r>
              <a:rPr lang="ru-RU" altLang="ru-RU" sz="2000" dirty="0" err="1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т.г</a:t>
            </a: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.) МО: </a:t>
            </a:r>
          </a:p>
          <a:p>
            <a:pPr marL="428625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созданы муниципальные КСО в </a:t>
            </a:r>
            <a:r>
              <a:rPr lang="ru-RU" altLang="ru-RU" sz="2000" b="1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13</a:t>
            </a: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(14) МО</a:t>
            </a:r>
          </a:p>
          <a:p>
            <a:pPr marL="428625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altLang="ru-RU" sz="2000" dirty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</a:t>
            </a: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ередали полномочия </a:t>
            </a:r>
            <a:r>
              <a:rPr lang="ru-RU" altLang="ru-RU" sz="2000" b="1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46  </a:t>
            </a: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</a:t>
            </a:r>
          </a:p>
          <a:p>
            <a:pPr marL="857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Обратились с предложением </a:t>
            </a:r>
          </a:p>
          <a:p>
            <a:pPr marL="857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передать полномочия </a:t>
            </a:r>
          </a:p>
          <a:p>
            <a:pPr marL="85725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на уровень субъекта РФ – </a:t>
            </a:r>
            <a:r>
              <a:rPr lang="ru-RU" altLang="ru-RU" sz="2000" b="1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12 </a:t>
            </a: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МО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57" y="208298"/>
            <a:ext cx="679567" cy="936104"/>
          </a:xfrm>
          <a:prstGeom prst="rect">
            <a:avLst/>
          </a:prstGeom>
        </p:spPr>
      </p:pic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7510829"/>
              </p:ext>
            </p:extLst>
          </p:nvPr>
        </p:nvGraphicFramePr>
        <p:xfrm>
          <a:off x="1403648" y="2656746"/>
          <a:ext cx="6840760" cy="4177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57587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1800" dirty="0" smtClean="0">
                <a:solidFill>
                  <a:srgbClr val="040E08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Контрольно-счетная палата Республики Карелия</a:t>
            </a:r>
            <a:endParaRPr lang="ru-RU" altLang="ru-RU" sz="1800" dirty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144402"/>
            <a:ext cx="7397824" cy="5256398"/>
          </a:xfrm>
        </p:spPr>
        <p:txBody>
          <a:bodyPr/>
          <a:lstStyle/>
          <a:p>
            <a:pPr marL="628650" indent="0">
              <a:lnSpc>
                <a:spcPct val="80000"/>
              </a:lnSpc>
              <a:buNone/>
            </a:pPr>
            <a:r>
              <a:rPr lang="ru-RU" altLang="ru-RU" sz="2000" b="1" dirty="0" smtClean="0">
                <a:solidFill>
                  <a:srgbClr val="040E08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Осуществление внешнего муниципального </a:t>
            </a:r>
            <a:br>
              <a:rPr lang="ru-RU" altLang="ru-RU" sz="2000" b="1" dirty="0" smtClean="0">
                <a:solidFill>
                  <a:srgbClr val="040E08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ru-RU" altLang="ru-RU" sz="2000" b="1" dirty="0" smtClean="0">
                <a:solidFill>
                  <a:srgbClr val="040E08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финансового контроля в Республике Карелия</a:t>
            </a:r>
          </a:p>
          <a:p>
            <a:pPr marL="628650" indent="0">
              <a:lnSpc>
                <a:spcPct val="80000"/>
              </a:lnSpc>
              <a:buNone/>
            </a:pPr>
            <a:endParaRPr lang="ru-RU" altLang="ru-RU" sz="2000" b="1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полномочия по осуществлению ВМФК не осуществляются</a:t>
            </a:r>
          </a:p>
          <a:p>
            <a:pPr>
              <a:lnSpc>
                <a:spcPct val="80000"/>
              </a:lnSpc>
            </a:pP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в 6 муниципальных районах (5 районах и 1 округе)</a:t>
            </a:r>
          </a:p>
          <a:p>
            <a:pPr>
              <a:lnSpc>
                <a:spcPct val="80000"/>
              </a:lnSpc>
            </a:pP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в </a:t>
            </a:r>
            <a:r>
              <a:rPr lang="ru-RU" altLang="ru-RU" sz="2000" b="1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59</a:t>
            </a:r>
            <a:r>
              <a:rPr lang="ru-RU" altLang="ru-RU" sz="2000" dirty="0" smtClean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 поселениях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ru-RU" altLang="ru-RU" sz="2000" dirty="0">
                <a:solidFill>
                  <a:srgbClr val="040E08"/>
                </a:solidFill>
                <a:latin typeface="Segoe UI Semilight" panose="020B0402040204020203" pitchFamily="34" charset="0"/>
                <a:cs typeface="Segoe UI Semilight" panose="020B0402040204020203" pitchFamily="34" charset="0"/>
              </a:rPr>
              <a:t>фактически приостановлена деятельность КСО в 2 районах</a:t>
            </a:r>
          </a:p>
          <a:p>
            <a:pPr>
              <a:lnSpc>
                <a:spcPct val="80000"/>
              </a:lnSpc>
            </a:pPr>
            <a:endParaRPr lang="ru-RU" altLang="ru-RU" sz="2000" dirty="0" smtClean="0">
              <a:solidFill>
                <a:srgbClr val="040E08"/>
              </a:solidFill>
              <a:latin typeface="Segoe UI Semilight" panose="020B0402040204020203" pitchFamily="34" charset="0"/>
              <a:cs typeface="Segoe UI Semilight" panose="020B0402040204020203" pitchFamily="34" charset="0"/>
            </a:endParaRPr>
          </a:p>
          <a:p>
            <a:pPr marL="628650" indent="0">
              <a:lnSpc>
                <a:spcPct val="80000"/>
              </a:lnSpc>
              <a:buNone/>
            </a:pPr>
            <a:endParaRPr lang="ru-RU" altLang="ru-RU" sz="2000" b="1" dirty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57" y="208298"/>
            <a:ext cx="679567" cy="936104"/>
          </a:xfrm>
          <a:prstGeom prst="rect">
            <a:avLst/>
          </a:prstGeom>
        </p:spPr>
      </p:pic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3826111"/>
              </p:ext>
            </p:extLst>
          </p:nvPr>
        </p:nvGraphicFramePr>
        <p:xfrm>
          <a:off x="683568" y="4149080"/>
          <a:ext cx="3672408" cy="2531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3779286"/>
              </p:ext>
            </p:extLst>
          </p:nvPr>
        </p:nvGraphicFramePr>
        <p:xfrm>
          <a:off x="251520" y="2636912"/>
          <a:ext cx="4104456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41017157"/>
              </p:ext>
            </p:extLst>
          </p:nvPr>
        </p:nvGraphicFramePr>
        <p:xfrm>
          <a:off x="2555776" y="2348880"/>
          <a:ext cx="6192688" cy="4248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4213133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1800" dirty="0" smtClean="0">
                <a:solidFill>
                  <a:srgbClr val="040E08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Контрольно-счетная палата Республики Карелия</a:t>
            </a:r>
            <a:endParaRPr lang="ru-RU" altLang="ru-RU" sz="1800" dirty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57" y="208298"/>
            <a:ext cx="679567" cy="936104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7034384"/>
              </p:ext>
            </p:extLst>
          </p:nvPr>
        </p:nvGraphicFramePr>
        <p:xfrm>
          <a:off x="971600" y="2132857"/>
          <a:ext cx="763284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2848"/>
              </a:tblGrid>
              <a:tr h="991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Общая штатная численность сотрудников</a:t>
                      </a:r>
                      <a:r>
                        <a:rPr lang="ru-RU" sz="2400" b="0" baseline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</a:t>
                      </a:r>
                      <a:r>
                        <a:rPr lang="ru-RU" sz="2400" b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МКСО </a:t>
                      </a:r>
                      <a:br>
                        <a:rPr lang="ru-RU" sz="2400" b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</a:br>
                      <a:r>
                        <a:rPr lang="ru-RU" sz="2400" b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по состоянию на 1 января 2022 года составила </a:t>
                      </a:r>
                      <a:br>
                        <a:rPr lang="ru-RU" sz="2400" b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</a:br>
                      <a:r>
                        <a:rPr lang="ru-RU" sz="2400" b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36 единиц, фактическая – 30</a:t>
                      </a:r>
                      <a:r>
                        <a:rPr lang="ru-RU" sz="2400" b="0" baseline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единиц</a:t>
                      </a:r>
                      <a:endParaRPr lang="ru-RU" sz="2400" b="0" dirty="0"/>
                    </a:p>
                  </a:txBody>
                  <a:tcPr>
                    <a:solidFill>
                      <a:schemeClr val="accent1">
                        <a:alpha val="30000"/>
                      </a:schemeClr>
                    </a:solidFill>
                  </a:tcPr>
                </a:tc>
              </a:tr>
              <a:tr h="30497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1798158"/>
              </p:ext>
            </p:extLst>
          </p:nvPr>
        </p:nvGraphicFramePr>
        <p:xfrm>
          <a:off x="971600" y="3789040"/>
          <a:ext cx="7632848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2848"/>
              </a:tblGrid>
              <a:tr h="747775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2400" b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Уровень укомплектованности кадрами составил </a:t>
                      </a:r>
                      <a:br>
                        <a:rPr lang="ru-RU" sz="2400" b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</a:br>
                      <a:r>
                        <a:rPr lang="ru-RU" sz="2400" b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83,3 процента</a:t>
                      </a:r>
                      <a:endParaRPr lang="ru-RU" sz="2400" b="0" dirty="0"/>
                    </a:p>
                  </a:txBody>
                  <a:tcPr>
                    <a:solidFill>
                      <a:srgbClr val="FF0000">
                        <a:alpha val="30000"/>
                      </a:srgbClr>
                    </a:solidFill>
                  </a:tcPr>
                </a:tc>
              </a:tr>
              <a:tr h="3323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199872"/>
              </p:ext>
            </p:extLst>
          </p:nvPr>
        </p:nvGraphicFramePr>
        <p:xfrm>
          <a:off x="971600" y="5085184"/>
          <a:ext cx="763284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32848"/>
              </a:tblGrid>
              <a:tr h="93610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Совокупный объем финансового обеспечения деятельности МКСО за 2021 год </a:t>
                      </a:r>
                      <a:br>
                        <a:rPr lang="ru-RU" sz="2400" b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</a:br>
                      <a:r>
                        <a:rPr lang="ru-RU" sz="2400" b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составил 35,5 млн рублей</a:t>
                      </a:r>
                      <a:endParaRPr lang="ru-RU" sz="2400" b="0" dirty="0"/>
                    </a:p>
                  </a:txBody>
                  <a:tcPr>
                    <a:solidFill>
                      <a:schemeClr val="accent1">
                        <a:alpha val="30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4540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1800" dirty="0" smtClean="0">
                <a:solidFill>
                  <a:srgbClr val="040E08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Контрольно-счетная палата Республики Карелия</a:t>
            </a:r>
            <a:endParaRPr lang="ru-RU" altLang="ru-RU" sz="1800" dirty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484784"/>
            <a:ext cx="7397824" cy="4916016"/>
          </a:xfrm>
        </p:spPr>
        <p:txBody>
          <a:bodyPr/>
          <a:lstStyle/>
          <a:p>
            <a:pPr marL="361950" indent="0">
              <a:lnSpc>
                <a:spcPct val="80000"/>
              </a:lnSpc>
              <a:buNone/>
            </a:pPr>
            <a:r>
              <a:rPr lang="ru-RU" altLang="ru-RU" sz="2400" b="1" dirty="0" smtClean="0">
                <a:solidFill>
                  <a:srgbClr val="040E08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Меры по реализации в Республике Карелия Федерального закона от 01.07.2021 № 255-ФЗ</a:t>
            </a:r>
            <a:endParaRPr lang="ru-RU" altLang="ru-RU" sz="2000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000" b="1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000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000" b="1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000" b="1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000" b="1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000" b="1" dirty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000" b="1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000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57" y="208298"/>
            <a:ext cx="679567" cy="936104"/>
          </a:xfrm>
          <a:prstGeom prst="rect">
            <a:avLst/>
          </a:prstGeom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476121"/>
              </p:ext>
            </p:extLst>
          </p:nvPr>
        </p:nvGraphicFramePr>
        <p:xfrm>
          <a:off x="1043608" y="2276872"/>
          <a:ext cx="756084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2400" b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Разработаны проект</a:t>
                      </a:r>
                      <a:r>
                        <a:rPr lang="ru-RU" altLang="ru-RU" sz="2400" b="0" baseline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закона о внесении изменений </a:t>
                      </a:r>
                      <a:br>
                        <a:rPr lang="ru-RU" altLang="ru-RU" sz="2400" b="0" baseline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</a:br>
                      <a:r>
                        <a:rPr lang="ru-RU" altLang="ru-RU" sz="2400" b="0" baseline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в З</a:t>
                      </a:r>
                      <a:r>
                        <a:rPr lang="ru-RU" altLang="ru-RU" sz="2400" b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акон Республики Карелия «О Контрольно-счетной палате Республики Карелия» и проекты актов Главы РК</a:t>
                      </a:r>
                      <a:endParaRPr lang="ru-RU" sz="2400" b="1" dirty="0"/>
                    </a:p>
                  </a:txBody>
                  <a:tcPr>
                    <a:solidFill>
                      <a:srgbClr val="35B19D">
                        <a:alpha val="29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139845"/>
              </p:ext>
            </p:extLst>
          </p:nvPr>
        </p:nvGraphicFramePr>
        <p:xfrm>
          <a:off x="1043608" y="3573016"/>
          <a:ext cx="756084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/>
              </a:tblGrid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2400" b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Разработан «модельный» муниципальный</a:t>
                      </a:r>
                      <a:r>
                        <a:rPr lang="ru-RU" sz="2400" b="0" baseline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НПА о КСО</a:t>
                      </a:r>
                    </a:p>
                  </a:txBody>
                  <a:tcPr>
                    <a:solidFill>
                      <a:schemeClr val="accent1">
                        <a:alpha val="3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080672"/>
              </p:ext>
            </p:extLst>
          </p:nvPr>
        </p:nvGraphicFramePr>
        <p:xfrm>
          <a:off x="1043608" y="5445224"/>
          <a:ext cx="7560840" cy="93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/>
              </a:tblGrid>
              <a:tr h="93610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ru-RU" sz="2400" b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Направлено обращение к главам муниципальных образований и в представительные органы</a:t>
                      </a:r>
                      <a:endParaRPr lang="ru-RU" sz="2400" b="0" dirty="0">
                        <a:solidFill>
                          <a:srgbClr val="040E08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alpha val="3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8391919"/>
              </p:ext>
            </p:extLst>
          </p:nvPr>
        </p:nvGraphicFramePr>
        <p:xfrm>
          <a:off x="1043608" y="4149080"/>
          <a:ext cx="7560840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Подготовлен обзор изменений Федерального закона № 6-ФЗ,</a:t>
                      </a:r>
                      <a:r>
                        <a:rPr lang="ru-RU" sz="2400" b="0" baseline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требующих приведения муниципальных НПА в соответствие с законодательством</a:t>
                      </a:r>
                      <a:endParaRPr lang="ru-RU" sz="2400" b="0" dirty="0" smtClean="0">
                        <a:solidFill>
                          <a:srgbClr val="040E08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alpha val="3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65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1800" dirty="0" smtClean="0">
                <a:solidFill>
                  <a:srgbClr val="040E08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Контрольно-счетная палата Республики Карелия</a:t>
            </a:r>
            <a:endParaRPr lang="ru-RU" altLang="ru-RU" sz="1800" dirty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484784"/>
            <a:ext cx="7397824" cy="491601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altLang="ru-RU" sz="2800" b="1" dirty="0" smtClean="0">
                <a:solidFill>
                  <a:srgbClr val="040E08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Проблемы реализации 255-ФЗ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2000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000" b="1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000" b="1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000" b="1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000" b="1" dirty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000" b="1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000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57" y="208298"/>
            <a:ext cx="679567" cy="936104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951794"/>
              </p:ext>
            </p:extLst>
          </p:nvPr>
        </p:nvGraphicFramePr>
        <p:xfrm>
          <a:off x="1043608" y="2204864"/>
          <a:ext cx="741682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Отсутствие переходных положений и переходного периода</a:t>
                      </a:r>
                      <a:endParaRPr lang="ru-RU" sz="2000" b="1" dirty="0">
                        <a:solidFill>
                          <a:srgbClr val="040E08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alpha val="3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4735646"/>
              </p:ext>
            </p:extLst>
          </p:nvPr>
        </p:nvGraphicFramePr>
        <p:xfrm>
          <a:off x="1043608" y="5589240"/>
          <a:ext cx="7416824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</a:tblGrid>
              <a:tr h="6126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Неверное толкование случаев передачи полномочий по осуществлению ВМФК на уровень субъекта РФ</a:t>
                      </a:r>
                    </a:p>
                  </a:txBody>
                  <a:tcPr>
                    <a:solidFill>
                      <a:srgbClr val="FFC000">
                        <a:alpha val="30196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8437348"/>
              </p:ext>
            </p:extLst>
          </p:nvPr>
        </p:nvGraphicFramePr>
        <p:xfrm>
          <a:off x="1043608" y="4725144"/>
          <a:ext cx="7416824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Отсутствие источника финансового</a:t>
                      </a:r>
                      <a:r>
                        <a:rPr lang="ru-RU" sz="2000" baseline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обеспечения передаваемых на уровень субъекта РФ полномочий по ВМФК</a:t>
                      </a:r>
                      <a:endParaRPr lang="ru-RU" sz="2000" dirty="0">
                        <a:solidFill>
                          <a:srgbClr val="040E08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solidFill>
                      <a:srgbClr val="FFC000">
                        <a:alpha val="30000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268437"/>
              </p:ext>
            </p:extLst>
          </p:nvPr>
        </p:nvGraphicFramePr>
        <p:xfrm>
          <a:off x="1043608" y="2780928"/>
          <a:ext cx="741682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Отсутствие правотворческой инициативы у МКСО</a:t>
                      </a:r>
                      <a:endParaRPr lang="ru-RU" sz="2000" dirty="0">
                        <a:solidFill>
                          <a:srgbClr val="040E08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solidFill>
                      <a:srgbClr val="80CFFF">
                        <a:alpha val="30196"/>
                      </a:srgb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296116"/>
              </p:ext>
            </p:extLst>
          </p:nvPr>
        </p:nvGraphicFramePr>
        <p:xfrm>
          <a:off x="1043608" y="3356992"/>
          <a:ext cx="7416824" cy="39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Нежелание</a:t>
                      </a:r>
                      <a:r>
                        <a:rPr lang="ru-RU" sz="2000" baseline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ОМСУ увеличивать </a:t>
                      </a:r>
                      <a:r>
                        <a:rPr lang="ru-RU" sz="2000" baseline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бюджетные расходы</a:t>
                      </a:r>
                      <a:endParaRPr lang="ru-RU" sz="2000" dirty="0">
                        <a:solidFill>
                          <a:srgbClr val="040E08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alpha val="3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8086133"/>
              </p:ext>
            </p:extLst>
          </p:nvPr>
        </p:nvGraphicFramePr>
        <p:xfrm>
          <a:off x="1043608" y="3861048"/>
          <a:ext cx="7416824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16824"/>
              </a:tblGrid>
              <a:tr h="6126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ru-RU" sz="2000" b="1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Отсутствие</a:t>
                      </a:r>
                      <a:r>
                        <a:rPr lang="ru-RU" sz="2000" b="1" baseline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законодательно установленного порядка определения штатной численности муниципального КСО</a:t>
                      </a:r>
                      <a:endParaRPr lang="ru-RU" sz="2000" b="1" dirty="0" smtClean="0">
                        <a:solidFill>
                          <a:srgbClr val="040E08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solidFill>
                      <a:srgbClr val="80CFFF">
                        <a:alpha val="30196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724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1800" dirty="0" smtClean="0">
                <a:solidFill>
                  <a:srgbClr val="040E08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Контрольно-счетная палата Республики Карелия</a:t>
            </a:r>
            <a:endParaRPr lang="ru-RU" altLang="ru-RU" sz="1800" dirty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484784"/>
            <a:ext cx="7397824" cy="491601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altLang="ru-RU" sz="2800" b="1" dirty="0" smtClean="0">
                <a:solidFill>
                  <a:srgbClr val="040E08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Предложения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2000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000" b="1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000" b="1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000" b="1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000" b="1" dirty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000" b="1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000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57" y="208298"/>
            <a:ext cx="679567" cy="936104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816810"/>
              </p:ext>
            </p:extLst>
          </p:nvPr>
        </p:nvGraphicFramePr>
        <p:xfrm>
          <a:off x="971600" y="2204864"/>
          <a:ext cx="7560840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/>
              </a:tblGrid>
              <a:tr h="144016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Внести в</a:t>
                      </a:r>
                      <a:r>
                        <a:rPr lang="ru-RU" sz="2000" b="1" baseline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законодательство о местном </a:t>
                      </a:r>
                      <a:r>
                        <a:rPr lang="ru-RU" sz="2000" b="1" baseline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самоуправлении изменения, </a:t>
                      </a:r>
                      <a:r>
                        <a:rPr lang="ru-RU" sz="2000" b="1" baseline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предусмотрев обязательность наличия контрольно-счетного органа в структуре ОМСУ муниципального района (округа) и городского округа.</a:t>
                      </a:r>
                    </a:p>
                    <a:p>
                      <a:r>
                        <a:rPr lang="ru-RU" sz="2000" b="1" baseline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(предусмотреть аналогичную норму в законопроекте № 40361-8 (рассмотрен в первом чтении ГД ФС РФ)</a:t>
                      </a:r>
                      <a:endParaRPr lang="ru-RU" sz="2000" b="1" dirty="0">
                        <a:solidFill>
                          <a:srgbClr val="040E08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alpha val="3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5447668"/>
              </p:ext>
            </p:extLst>
          </p:nvPr>
        </p:nvGraphicFramePr>
        <p:xfrm>
          <a:off x="971600" y="4293096"/>
          <a:ext cx="7560841" cy="1920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Внести</a:t>
                      </a:r>
                      <a:r>
                        <a:rPr lang="ru-RU" sz="2000" baseline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в статью 3 Федерального закона № 6-ФЗ изменения, предусматривающие передачу полномочий КСО субъекта РФ от ОМСУ </a:t>
                      </a:r>
                      <a:r>
                        <a:rPr lang="ru-RU" sz="2000" b="1" i="1" baseline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именно </a:t>
                      </a:r>
                      <a:r>
                        <a:rPr lang="ru-RU" sz="2000" baseline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труднодоступных </a:t>
                      </a:r>
                      <a:r>
                        <a:rPr lang="ru-RU" sz="2000" baseline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и малонаселенных муниципальных образований, в которых создавать отдельный контрольно-счетный орган представляется нецелесообразным и экономически невыгодным</a:t>
                      </a:r>
                      <a:endParaRPr lang="ru-RU" sz="2000" dirty="0">
                        <a:solidFill>
                          <a:srgbClr val="040E08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alpha val="3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1221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altLang="ru-RU" sz="1800" dirty="0" smtClean="0">
                <a:solidFill>
                  <a:srgbClr val="040E08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Контрольно-счетная палата Республики Карелия</a:t>
            </a:r>
            <a:endParaRPr lang="ru-RU" altLang="ru-RU" sz="1800" dirty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990600" y="1484784"/>
            <a:ext cx="7397824" cy="4916016"/>
          </a:xfrm>
        </p:spPr>
        <p:txBody>
          <a:bodyPr/>
          <a:lstStyle/>
          <a:p>
            <a:pPr marL="0" indent="0">
              <a:lnSpc>
                <a:spcPct val="80000"/>
              </a:lnSpc>
              <a:buNone/>
            </a:pPr>
            <a:r>
              <a:rPr lang="ru-RU" altLang="ru-RU" sz="2800" b="1" dirty="0" smtClean="0">
                <a:solidFill>
                  <a:srgbClr val="040E08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Предложения</a:t>
            </a:r>
          </a:p>
          <a:p>
            <a:pPr marL="0" indent="0">
              <a:lnSpc>
                <a:spcPct val="80000"/>
              </a:lnSpc>
              <a:buNone/>
            </a:pPr>
            <a:endParaRPr lang="ru-RU" altLang="ru-RU" sz="2000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000" b="1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000" b="1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000" b="1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000" b="1" dirty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000" b="1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  <a:p>
            <a:pPr marL="0" indent="0">
              <a:lnSpc>
                <a:spcPct val="80000"/>
              </a:lnSpc>
              <a:buNone/>
            </a:pPr>
            <a:endParaRPr lang="ru-RU" altLang="ru-RU" sz="2000" dirty="0" smtClean="0">
              <a:solidFill>
                <a:srgbClr val="040E08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57" y="208298"/>
            <a:ext cx="679567" cy="936104"/>
          </a:xfrm>
          <a:prstGeom prst="rect">
            <a:avLst/>
          </a:prstGeom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7761072"/>
              </p:ext>
            </p:extLst>
          </p:nvPr>
        </p:nvGraphicFramePr>
        <p:xfrm>
          <a:off x="971600" y="2204864"/>
          <a:ext cx="7560840" cy="144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/>
              </a:tblGrid>
              <a:tr h="144016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Внести в</a:t>
                      </a:r>
                      <a:r>
                        <a:rPr lang="ru-RU" sz="2000" b="1" baseline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Бюджетный кодекс РФ изменения, </a:t>
                      </a:r>
                      <a:r>
                        <a:rPr lang="ru-RU" sz="2000" b="1" baseline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предусматривающие межбюджетные трансферты из местных бюджетов в бюджет субъекта РФ в целях финансового обеспечения переданных полномочий с муниципального уровня</a:t>
                      </a:r>
                      <a:endParaRPr lang="ru-RU" sz="2000" b="1" dirty="0">
                        <a:solidFill>
                          <a:srgbClr val="040E08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alpha val="3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109359"/>
              </p:ext>
            </p:extLst>
          </p:nvPr>
        </p:nvGraphicFramePr>
        <p:xfrm>
          <a:off x="971600" y="3789040"/>
          <a:ext cx="7560840" cy="1615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60840"/>
              </a:tblGrid>
              <a:tr h="1440160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По результатам мониторинга реализации</a:t>
                      </a:r>
                      <a:r>
                        <a:rPr lang="ru-RU" sz="2000" b="1" baseline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Федерального закона № 255-ФЗ в регионах р</a:t>
                      </a:r>
                      <a:r>
                        <a:rPr lang="ru-RU" sz="2000" b="1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ассмотреть возможность подготовки рекомендаций</a:t>
                      </a:r>
                      <a:r>
                        <a:rPr lang="ru-RU" sz="2000" b="1" baseline="0" dirty="0" smtClean="0">
                          <a:solidFill>
                            <a:srgbClr val="040E08"/>
                          </a:solidFill>
                          <a:latin typeface="Segoe UI Light" panose="020B0502040204020203" pitchFamily="34" charset="0"/>
                          <a:cs typeface="Segoe UI Light" panose="020B0502040204020203" pitchFamily="34" charset="0"/>
                        </a:rPr>
                        <a:t> в части функционирования контрольно-счетных органов, приведения их численности в соответствие с объемом исполняемых полномочий</a:t>
                      </a:r>
                      <a:endParaRPr lang="ru-RU" sz="2000" b="1" dirty="0">
                        <a:solidFill>
                          <a:srgbClr val="040E08"/>
                        </a:solidFill>
                        <a:latin typeface="Segoe UI Light" panose="020B0502040204020203" pitchFamily="34" charset="0"/>
                        <a:cs typeface="Segoe UI Light" panose="020B0502040204020203" pitchFamily="34" charset="0"/>
                      </a:endParaRPr>
                    </a:p>
                  </a:txBody>
                  <a:tcPr>
                    <a:solidFill>
                      <a:schemeClr val="accent1">
                        <a:alpha val="3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5134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1">
      <a:dk1>
        <a:srgbClr val="4D4D4D"/>
      </a:dk1>
      <a:lt1>
        <a:srgbClr val="FFFFFF"/>
      </a:lt1>
      <a:dk2>
        <a:srgbClr val="4D4D4D"/>
      </a:dk2>
      <a:lt2>
        <a:srgbClr val="00629E"/>
      </a:lt2>
      <a:accent1>
        <a:srgbClr val="0077C0"/>
      </a:accent1>
      <a:accent2>
        <a:srgbClr val="0082D2"/>
      </a:accent2>
      <a:accent3>
        <a:srgbClr val="FFFFFF"/>
      </a:accent3>
      <a:accent4>
        <a:srgbClr val="404040"/>
      </a:accent4>
      <a:accent5>
        <a:srgbClr val="AABDDC"/>
      </a:accent5>
      <a:accent6>
        <a:srgbClr val="0075BE"/>
      </a:accent6>
      <a:hlink>
        <a:srgbClr val="008CE2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E84A25"/>
        </a:lt2>
        <a:accent1>
          <a:srgbClr val="ED6A24"/>
        </a:accent1>
        <a:accent2>
          <a:srgbClr val="F99E1C"/>
        </a:accent2>
        <a:accent3>
          <a:srgbClr val="FFFFFF"/>
        </a:accent3>
        <a:accent4>
          <a:srgbClr val="404040"/>
        </a:accent4>
        <a:accent5>
          <a:srgbClr val="F4B9AC"/>
        </a:accent5>
        <a:accent6>
          <a:srgbClr val="E28F18"/>
        </a:accent6>
        <a:hlink>
          <a:srgbClr val="F1B545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B92D14"/>
        </a:lt2>
        <a:accent1>
          <a:srgbClr val="D34E13"/>
        </a:accent1>
        <a:accent2>
          <a:srgbClr val="DC9009"/>
        </a:accent2>
        <a:accent3>
          <a:srgbClr val="FFFFFF"/>
        </a:accent3>
        <a:accent4>
          <a:srgbClr val="404040"/>
        </a:accent4>
        <a:accent5>
          <a:srgbClr val="E6B2AA"/>
        </a:accent5>
        <a:accent6>
          <a:srgbClr val="C78207"/>
        </a:accent6>
        <a:hlink>
          <a:srgbClr val="EEC63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AE6310"/>
        </a:lt2>
        <a:accent1>
          <a:srgbClr val="E79613"/>
        </a:accent1>
        <a:accent2>
          <a:srgbClr val="E1720D"/>
        </a:accent2>
        <a:accent3>
          <a:srgbClr val="FFFFFF"/>
        </a:accent3>
        <a:accent4>
          <a:srgbClr val="404040"/>
        </a:accent4>
        <a:accent5>
          <a:srgbClr val="F1C9AA"/>
        </a:accent5>
        <a:accent6>
          <a:srgbClr val="CC670B"/>
        </a:accent6>
        <a:hlink>
          <a:srgbClr val="C6470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C75F06"/>
        </a:lt2>
        <a:accent1>
          <a:srgbClr val="E07D06"/>
        </a:accent1>
        <a:accent2>
          <a:srgbClr val="F2A016"/>
        </a:accent2>
        <a:accent3>
          <a:srgbClr val="FFFFFF"/>
        </a:accent3>
        <a:accent4>
          <a:srgbClr val="404040"/>
        </a:accent4>
        <a:accent5>
          <a:srgbClr val="EDBFAA"/>
        </a:accent5>
        <a:accent6>
          <a:srgbClr val="DB9113"/>
        </a:accent6>
        <a:hlink>
          <a:srgbClr val="F7C91C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CD5B12"/>
        </a:lt2>
        <a:accent1>
          <a:srgbClr val="E6721D"/>
        </a:accent1>
        <a:accent2>
          <a:srgbClr val="F09125"/>
        </a:accent2>
        <a:accent3>
          <a:srgbClr val="FFFFFF"/>
        </a:accent3>
        <a:accent4>
          <a:srgbClr val="404040"/>
        </a:accent4>
        <a:accent5>
          <a:srgbClr val="F0BCAB"/>
        </a:accent5>
        <a:accent6>
          <a:srgbClr val="D98320"/>
        </a:accent6>
        <a:hlink>
          <a:srgbClr val="F0973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BB5206"/>
        </a:lt2>
        <a:accent1>
          <a:srgbClr val="622C0A"/>
        </a:accent1>
        <a:accent2>
          <a:srgbClr val="E58218"/>
        </a:accent2>
        <a:accent3>
          <a:srgbClr val="FFFFFF"/>
        </a:accent3>
        <a:accent4>
          <a:srgbClr val="404040"/>
        </a:accent4>
        <a:accent5>
          <a:srgbClr val="B7ACAA"/>
        </a:accent5>
        <a:accent6>
          <a:srgbClr val="CF7515"/>
        </a:accent6>
        <a:hlink>
          <a:srgbClr val="8B35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6C362C"/>
        </a:lt2>
        <a:accent1>
          <a:srgbClr val="CA7920"/>
        </a:accent1>
        <a:accent2>
          <a:srgbClr val="E4980F"/>
        </a:accent2>
        <a:accent3>
          <a:srgbClr val="FFFFFF"/>
        </a:accent3>
        <a:accent4>
          <a:srgbClr val="404040"/>
        </a:accent4>
        <a:accent5>
          <a:srgbClr val="E1BEAB"/>
        </a:accent5>
        <a:accent6>
          <a:srgbClr val="CF890C"/>
        </a:accent6>
        <a:hlink>
          <a:srgbClr val="F1AD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C28E32"/>
        </a:lt2>
        <a:accent1>
          <a:srgbClr val="D89306"/>
        </a:accent1>
        <a:accent2>
          <a:srgbClr val="E19E06"/>
        </a:accent2>
        <a:accent3>
          <a:srgbClr val="FFFFFF"/>
        </a:accent3>
        <a:accent4>
          <a:srgbClr val="404040"/>
        </a:accent4>
        <a:accent5>
          <a:srgbClr val="E9C8AA"/>
        </a:accent5>
        <a:accent6>
          <a:srgbClr val="CC8F05"/>
        </a:accent6>
        <a:hlink>
          <a:srgbClr val="EFB20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00629E"/>
        </a:lt2>
        <a:accent1>
          <a:srgbClr val="0077C0"/>
        </a:accent1>
        <a:accent2>
          <a:srgbClr val="E4980F"/>
        </a:accent2>
        <a:accent3>
          <a:srgbClr val="FFFFFF"/>
        </a:accent3>
        <a:accent4>
          <a:srgbClr val="404040"/>
        </a:accent4>
        <a:accent5>
          <a:srgbClr val="AABDDC"/>
        </a:accent5>
        <a:accent6>
          <a:srgbClr val="CF890C"/>
        </a:accent6>
        <a:hlink>
          <a:srgbClr val="F1AD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0629E"/>
        </a:lt2>
        <a:accent1>
          <a:srgbClr val="0077C0"/>
        </a:accent1>
        <a:accent2>
          <a:srgbClr val="0082D2"/>
        </a:accent2>
        <a:accent3>
          <a:srgbClr val="FFFFFF"/>
        </a:accent3>
        <a:accent4>
          <a:srgbClr val="404040"/>
        </a:accent4>
        <a:accent5>
          <a:srgbClr val="AABDDC"/>
        </a:accent5>
        <a:accent6>
          <a:srgbClr val="0075BE"/>
        </a:accent6>
        <a:hlink>
          <a:srgbClr val="008CE2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3936</TotalTime>
  <Words>327</Words>
  <Application>Microsoft Office PowerPoint</Application>
  <PresentationFormat>Экран (4:3)</PresentationFormat>
  <Paragraphs>98</Paragraphs>
  <Slides>11</Slides>
  <Notes>11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powerpoint-template</vt:lpstr>
      <vt:lpstr>Проблемы реализации Федерального закона  от 01.07.2021 № 255-ФЗ  органами местного самоуправления  (на примере Республики Карелия)</vt:lpstr>
      <vt:lpstr>Контрольно-счетная палата Республики Карелия</vt:lpstr>
      <vt:lpstr>Контрольно-счетная палата Республики Карелия</vt:lpstr>
      <vt:lpstr>Контрольно-счетная палата Республики Карелия</vt:lpstr>
      <vt:lpstr>Контрольно-счетная палата Республики Карелия</vt:lpstr>
      <vt:lpstr>Контрольно-счетная палата Республики Карелия</vt:lpstr>
      <vt:lpstr>Контрольно-счетная палата Республики Карелия</vt:lpstr>
      <vt:lpstr>Контрольно-счетная палата Республики Карелия</vt:lpstr>
      <vt:lpstr>Контрольно-счетная палата Республики Карелия</vt:lpstr>
      <vt:lpstr>Презентация PowerPoint</vt:lpstr>
      <vt:lpstr>Проблемы реализации Федерального закона  от 01.07.2021 № 255-ФЗ  органами местного самоуправления  (на примере Республики Карелия)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Практика осуществления  производства по делам об административных правонарушениях</dc:title>
  <dc:creator>Дорохов</dc:creator>
  <cp:lastModifiedBy>Дорохов</cp:lastModifiedBy>
  <cp:revision>274</cp:revision>
  <cp:lastPrinted>2019-04-08T09:42:20Z</cp:lastPrinted>
  <dcterms:created xsi:type="dcterms:W3CDTF">2019-04-04T12:18:33Z</dcterms:created>
  <dcterms:modified xsi:type="dcterms:W3CDTF">2022-11-25T07:43:22Z</dcterms:modified>
</cp:coreProperties>
</file>