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26"/>
  </p:notesMasterIdLst>
  <p:sldIdLst>
    <p:sldId id="282" r:id="rId2"/>
    <p:sldId id="405" r:id="rId3"/>
    <p:sldId id="418" r:id="rId4"/>
    <p:sldId id="419" r:id="rId5"/>
    <p:sldId id="423" r:id="rId6"/>
    <p:sldId id="421" r:id="rId7"/>
    <p:sldId id="448" r:id="rId8"/>
    <p:sldId id="422" r:id="rId9"/>
    <p:sldId id="425" r:id="rId10"/>
    <p:sldId id="426" r:id="rId11"/>
    <p:sldId id="430" r:id="rId12"/>
    <p:sldId id="427" r:id="rId13"/>
    <p:sldId id="429" r:id="rId14"/>
    <p:sldId id="432" r:id="rId15"/>
    <p:sldId id="428" r:id="rId16"/>
    <p:sldId id="442" r:id="rId17"/>
    <p:sldId id="439" r:id="rId18"/>
    <p:sldId id="436" r:id="rId19"/>
    <p:sldId id="443" r:id="rId20"/>
    <p:sldId id="444" r:id="rId21"/>
    <p:sldId id="445" r:id="rId22"/>
    <p:sldId id="446" r:id="rId23"/>
    <p:sldId id="433" r:id="rId24"/>
    <p:sldId id="447" r:id="rId2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8065" autoAdjust="0"/>
  </p:normalViewPr>
  <p:slideViewPr>
    <p:cSldViewPr>
      <p:cViewPr>
        <p:scale>
          <a:sx n="75" d="100"/>
          <a:sy n="75" d="100"/>
        </p:scale>
        <p:origin x="-1589" y="-2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1.20\Sharing\&#1040;.&#1053;.%20&#1044;&#1086;&#1088;&#1086;&#1093;&#1086;&#1074;\&#1053;&#1086;&#1074;&#1075;&#1086;&#1088;&#1086;&#1076;\&#1076;&#1080;&#1072;&#1075;&#1088;&#1072;&#1084;&#1084;&#1099;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v>приняло участие</c:v>
          </c:tx>
          <c:invertIfNegative val="0"/>
          <c:dLbls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'участники по ФО'!$B$3:$B$10</c:f>
              <c:strCache>
                <c:ptCount val="8"/>
                <c:pt idx="0">
                  <c:v>Приволжский</c:v>
                </c:pt>
                <c:pt idx="1">
                  <c:v>Сибирский</c:v>
                </c:pt>
                <c:pt idx="2">
                  <c:v>Уральский</c:v>
                </c:pt>
                <c:pt idx="3">
                  <c:v>Южный</c:v>
                </c:pt>
                <c:pt idx="4">
                  <c:v>Северо-Западный</c:v>
                </c:pt>
                <c:pt idx="5">
                  <c:v>Центральный</c:v>
                </c:pt>
                <c:pt idx="6">
                  <c:v>Дальневосточный</c:v>
                </c:pt>
                <c:pt idx="7">
                  <c:v>Северо-Кавказский</c:v>
                </c:pt>
              </c:strCache>
            </c:strRef>
          </c:cat>
          <c:val>
            <c:numRef>
              <c:f>'участники по ФО'!$D$3:$D$10</c:f>
              <c:numCache>
                <c:formatCode>General</c:formatCode>
                <c:ptCount val="8"/>
                <c:pt idx="0">
                  <c:v>14</c:v>
                </c:pt>
                <c:pt idx="1">
                  <c:v>9</c:v>
                </c:pt>
                <c:pt idx="2">
                  <c:v>5</c:v>
                </c:pt>
                <c:pt idx="3">
                  <c:v>6</c:v>
                </c:pt>
                <c:pt idx="4">
                  <c:v>6</c:v>
                </c:pt>
                <c:pt idx="5">
                  <c:v>5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v>не приняло участия</c:v>
          </c:tx>
          <c:invertIfNegative val="0"/>
          <c:dLbls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'участники по ФО'!$B$3:$B$10</c:f>
              <c:strCache>
                <c:ptCount val="8"/>
                <c:pt idx="0">
                  <c:v>Приволжский</c:v>
                </c:pt>
                <c:pt idx="1">
                  <c:v>Сибирский</c:v>
                </c:pt>
                <c:pt idx="2">
                  <c:v>Уральский</c:v>
                </c:pt>
                <c:pt idx="3">
                  <c:v>Южный</c:v>
                </c:pt>
                <c:pt idx="4">
                  <c:v>Северо-Западный</c:v>
                </c:pt>
                <c:pt idx="5">
                  <c:v>Центральный</c:v>
                </c:pt>
                <c:pt idx="6">
                  <c:v>Дальневосточный</c:v>
                </c:pt>
                <c:pt idx="7">
                  <c:v>Северо-Кавказский</c:v>
                </c:pt>
              </c:strCache>
            </c:strRef>
          </c:cat>
          <c:val>
            <c:numRef>
              <c:f>'участники по ФО'!$H$3:$H$10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5</c:v>
                </c:pt>
                <c:pt idx="5">
                  <c:v>13</c:v>
                </c:pt>
                <c:pt idx="6">
                  <c:v>8</c:v>
                </c:pt>
                <c:pt idx="7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62050304"/>
        <c:axId val="62051840"/>
      </c:barChart>
      <c:catAx>
        <c:axId val="6205030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800">
                <a:latin typeface="Segoe UI Semilight" panose="020B0402040204020203" pitchFamily="34" charset="0"/>
                <a:cs typeface="Segoe UI Semilight" panose="020B0402040204020203" pitchFamily="34" charset="0"/>
              </a:defRPr>
            </a:pPr>
            <a:endParaRPr lang="ru-RU"/>
          </a:p>
        </c:txPr>
        <c:crossAx val="62051840"/>
        <c:crosses val="autoZero"/>
        <c:auto val="1"/>
        <c:lblAlgn val="ctr"/>
        <c:lblOffset val="100"/>
        <c:noMultiLvlLbl val="0"/>
      </c:catAx>
      <c:valAx>
        <c:axId val="6205184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crossAx val="620503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 b="0">
              <a:latin typeface="Segoe UI Semilight" panose="020B0402040204020203" pitchFamily="34" charset="0"/>
              <a:cs typeface="Segoe UI Semilight" panose="020B0402040204020203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Лучшее КМ</c:v>
          </c:tx>
          <c:invertIfNegative val="0"/>
          <c:dLbls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'[диаграммы.xlsx]участники по ФО'!$B$3:$B$10</c:f>
              <c:strCache>
                <c:ptCount val="8"/>
                <c:pt idx="0">
                  <c:v>Приволжский</c:v>
                </c:pt>
                <c:pt idx="1">
                  <c:v>Сибирский</c:v>
                </c:pt>
                <c:pt idx="2">
                  <c:v>Уральский</c:v>
                </c:pt>
                <c:pt idx="3">
                  <c:v>Южный</c:v>
                </c:pt>
                <c:pt idx="4">
                  <c:v>Северо-Западный</c:v>
                </c:pt>
                <c:pt idx="5">
                  <c:v>Центральный</c:v>
                </c:pt>
                <c:pt idx="6">
                  <c:v>Дальневосточный</c:v>
                </c:pt>
                <c:pt idx="7">
                  <c:v>Северо-Кавказский</c:v>
                </c:pt>
              </c:strCache>
            </c:strRef>
          </c:cat>
          <c:val>
            <c:numRef>
              <c:f>'[диаграммы.xlsx]участники по ФО'!$E$3:$E$10</c:f>
              <c:numCache>
                <c:formatCode>General</c:formatCode>
                <c:ptCount val="8"/>
                <c:pt idx="0">
                  <c:v>13</c:v>
                </c:pt>
                <c:pt idx="1">
                  <c:v>7</c:v>
                </c:pt>
                <c:pt idx="2">
                  <c:v>4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v>Лучшее ЭАМ</c:v>
          </c:tx>
          <c:invertIfNegative val="0"/>
          <c:dLbls>
            <c:txPr>
              <a:bodyPr/>
              <a:lstStyle/>
              <a:p>
                <a:pPr>
                  <a:defRPr sz="200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'[диаграммы.xlsx]участники по ФО'!$B$3:$B$10</c:f>
              <c:strCache>
                <c:ptCount val="8"/>
                <c:pt idx="0">
                  <c:v>Приволжский</c:v>
                </c:pt>
                <c:pt idx="1">
                  <c:v>Сибирский</c:v>
                </c:pt>
                <c:pt idx="2">
                  <c:v>Уральский</c:v>
                </c:pt>
                <c:pt idx="3">
                  <c:v>Южный</c:v>
                </c:pt>
                <c:pt idx="4">
                  <c:v>Северо-Западный</c:v>
                </c:pt>
                <c:pt idx="5">
                  <c:v>Центральный</c:v>
                </c:pt>
                <c:pt idx="6">
                  <c:v>Дальневосточный</c:v>
                </c:pt>
                <c:pt idx="7">
                  <c:v>Северо-Кавказский</c:v>
                </c:pt>
              </c:strCache>
            </c:strRef>
          </c:cat>
          <c:val>
            <c:numRef>
              <c:f>'[диаграммы.xlsx]участники по ФО'!$F$3:$F$10</c:f>
              <c:numCache>
                <c:formatCode>General</c:formatCode>
                <c:ptCount val="8"/>
                <c:pt idx="0">
                  <c:v>12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821376"/>
        <c:axId val="132822912"/>
      </c:barChart>
      <c:catAx>
        <c:axId val="132821376"/>
        <c:scaling>
          <c:orientation val="maxMin"/>
        </c:scaling>
        <c:delete val="0"/>
        <c:axPos val="l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800">
                <a:latin typeface="Segoe UI Semilight" panose="020B0402040204020203" pitchFamily="34" charset="0"/>
                <a:cs typeface="Segoe UI Semilight" panose="020B0402040204020203" pitchFamily="34" charset="0"/>
              </a:defRPr>
            </a:pPr>
            <a:endParaRPr lang="ru-RU"/>
          </a:p>
        </c:txPr>
        <c:crossAx val="132822912"/>
        <c:crosses val="autoZero"/>
        <c:auto val="1"/>
        <c:lblAlgn val="ctr"/>
        <c:lblOffset val="100"/>
        <c:noMultiLvlLbl val="0"/>
      </c:catAx>
      <c:valAx>
        <c:axId val="132822912"/>
        <c:scaling>
          <c:orientation val="minMax"/>
        </c:scaling>
        <c:delete val="0"/>
        <c:axPos val="t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Segoe UI Semilight" panose="020B0402040204020203" pitchFamily="34" charset="0"/>
                <a:cs typeface="Segoe UI Semilight" panose="020B0402040204020203" pitchFamily="34" charset="0"/>
              </a:defRPr>
            </a:pPr>
            <a:endParaRPr lang="ru-RU"/>
          </a:p>
        </c:txPr>
        <c:crossAx val="132821376"/>
        <c:crosses val="autoZero"/>
        <c:crossBetween val="between"/>
      </c:valAx>
      <c:spPr>
        <a:ln w="3175"/>
      </c:spPr>
    </c:plotArea>
    <c:legend>
      <c:legendPos val="t"/>
      <c:layout/>
      <c:overlay val="0"/>
      <c:txPr>
        <a:bodyPr/>
        <a:lstStyle/>
        <a:p>
          <a:pPr>
            <a:defRPr sz="1800">
              <a:latin typeface="Segoe UI Semilight" panose="020B0402040204020203" pitchFamily="34" charset="0"/>
              <a:cs typeface="Segoe UI Semilight" panose="020B0402040204020203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3277969114542829"/>
          <c:y val="0.14064733548124284"/>
          <c:w val="0.44164838166129688"/>
          <c:h val="0.70663741065807506"/>
        </c:manualLayout>
      </c:layout>
      <c:radarChart>
        <c:radarStyle val="marker"/>
        <c:varyColors val="0"/>
        <c:ser>
          <c:idx val="0"/>
          <c:order val="0"/>
          <c:tx>
            <c:strRef>
              <c:f>КМ!$G$3</c:f>
              <c:strCache>
                <c:ptCount val="1"/>
                <c:pt idx="0">
                  <c:v>Гордич</c:v>
                </c:pt>
              </c:strCache>
            </c:strRef>
          </c:tx>
          <c:spPr>
            <a:ln w="38100"/>
          </c:spPr>
          <c:marker>
            <c:symbol val="triangle"/>
            <c:size val="8"/>
          </c:marker>
          <c:cat>
            <c:strRef>
              <c:f>КМ!$H$2:$K$2</c:f>
              <c:strCache>
                <c:ptCount val="4"/>
                <c:pt idx="0">
                  <c:v>Корректная классификация нарушений</c:v>
                </c:pt>
                <c:pt idx="1">
                  <c:v>Глубина финансового и экономического анализа</c:v>
                </c:pt>
                <c:pt idx="2">
                  <c:v>Правомерность и обоснованность выводов</c:v>
                </c:pt>
                <c:pt idx="3">
                  <c:v>Структура документа</c:v>
                </c:pt>
              </c:strCache>
            </c:strRef>
          </c:cat>
          <c:val>
            <c:numRef>
              <c:f>КМ!$H$3:$K$3</c:f>
              <c:numCache>
                <c:formatCode>General</c:formatCode>
                <c:ptCount val="4"/>
                <c:pt idx="0">
                  <c:v>1.95</c:v>
                </c:pt>
                <c:pt idx="1">
                  <c:v>2.2000000000000002</c:v>
                </c:pt>
                <c:pt idx="2">
                  <c:v>2.0499999999999998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КМ!$G$4</c:f>
              <c:strCache>
                <c:ptCount val="1"/>
                <c:pt idx="0">
                  <c:v>Байков</c:v>
                </c:pt>
              </c:strCache>
            </c:strRef>
          </c:tx>
          <c:marker>
            <c:symbol val="square"/>
            <c:size val="8"/>
          </c:marker>
          <c:cat>
            <c:strRef>
              <c:f>КМ!$H$2:$K$2</c:f>
              <c:strCache>
                <c:ptCount val="4"/>
                <c:pt idx="0">
                  <c:v>Корректная классификация нарушений</c:v>
                </c:pt>
                <c:pt idx="1">
                  <c:v>Глубина финансового и экономического анализа</c:v>
                </c:pt>
                <c:pt idx="2">
                  <c:v>Правомерность и обоснованность выводов</c:v>
                </c:pt>
                <c:pt idx="3">
                  <c:v>Структура документа</c:v>
                </c:pt>
              </c:strCache>
            </c:strRef>
          </c:cat>
          <c:val>
            <c:numRef>
              <c:f>КМ!$H$4:$K$4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2.0499999999999998</c:v>
                </c:pt>
                <c:pt idx="2">
                  <c:v>2.2000000000000002</c:v>
                </c:pt>
                <c:pt idx="3">
                  <c:v>2.35</c:v>
                </c:pt>
              </c:numCache>
            </c:numRef>
          </c:val>
        </c:ser>
        <c:ser>
          <c:idx val="2"/>
          <c:order val="2"/>
          <c:tx>
            <c:strRef>
              <c:f>КМ!$G$5</c:f>
              <c:strCache>
                <c:ptCount val="1"/>
                <c:pt idx="0">
                  <c:v>Коваленко</c:v>
                </c:pt>
              </c:strCache>
            </c:strRef>
          </c:tx>
          <c:marker>
            <c:symbol val="square"/>
            <c:size val="8"/>
          </c:marker>
          <c:cat>
            <c:strRef>
              <c:f>КМ!$H$2:$K$2</c:f>
              <c:strCache>
                <c:ptCount val="4"/>
                <c:pt idx="0">
                  <c:v>Корректная классификация нарушений</c:v>
                </c:pt>
                <c:pt idx="1">
                  <c:v>Глубина финансового и экономического анализа</c:v>
                </c:pt>
                <c:pt idx="2">
                  <c:v>Правомерность и обоснованность выводов</c:v>
                </c:pt>
                <c:pt idx="3">
                  <c:v>Структура документа</c:v>
                </c:pt>
              </c:strCache>
            </c:strRef>
          </c:cat>
          <c:val>
            <c:numRef>
              <c:f>КМ!$H$5:$K$5</c:f>
              <c:numCache>
                <c:formatCode>General</c:formatCode>
                <c:ptCount val="4"/>
                <c:pt idx="0">
                  <c:v>2</c:v>
                </c:pt>
                <c:pt idx="1">
                  <c:v>2.35</c:v>
                </c:pt>
                <c:pt idx="2">
                  <c:v>2.2000000000000002</c:v>
                </c:pt>
                <c:pt idx="3">
                  <c:v>2.2000000000000002</c:v>
                </c:pt>
              </c:numCache>
            </c:numRef>
          </c:val>
        </c:ser>
        <c:ser>
          <c:idx val="3"/>
          <c:order val="3"/>
          <c:tx>
            <c:strRef>
              <c:f>КМ!$G$6</c:f>
              <c:strCache>
                <c:ptCount val="1"/>
                <c:pt idx="0">
                  <c:v>Кузнецова</c:v>
                </c:pt>
              </c:strCache>
            </c:strRef>
          </c:tx>
          <c:marker>
            <c:symbol val="diamond"/>
            <c:size val="8"/>
          </c:marker>
          <c:cat>
            <c:strRef>
              <c:f>КМ!$H$2:$K$2</c:f>
              <c:strCache>
                <c:ptCount val="4"/>
                <c:pt idx="0">
                  <c:v>Корректная классификация нарушений</c:v>
                </c:pt>
                <c:pt idx="1">
                  <c:v>Глубина финансового и экономического анализа</c:v>
                </c:pt>
                <c:pt idx="2">
                  <c:v>Правомерность и обоснованность выводов</c:v>
                </c:pt>
                <c:pt idx="3">
                  <c:v>Структура документа</c:v>
                </c:pt>
              </c:strCache>
            </c:strRef>
          </c:cat>
          <c:val>
            <c:numRef>
              <c:f>КМ!$H$6:$K$6</c:f>
              <c:numCache>
                <c:formatCode>General</c:formatCode>
                <c:ptCount val="4"/>
                <c:pt idx="0">
                  <c:v>1.8</c:v>
                </c:pt>
                <c:pt idx="1">
                  <c:v>2.2000000000000002</c:v>
                </c:pt>
                <c:pt idx="2">
                  <c:v>2.2000000000000002</c:v>
                </c:pt>
                <c:pt idx="3">
                  <c:v>2.35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458176"/>
        <c:axId val="89459712"/>
      </c:radarChart>
      <c:catAx>
        <c:axId val="89458176"/>
        <c:scaling>
          <c:orientation val="minMax"/>
        </c:scaling>
        <c:delete val="0"/>
        <c:axPos val="b"/>
        <c:majorGridlines/>
        <c:numFmt formatCode="#,##0.00\ &quot;₽&quot;" sourceLinked="0"/>
        <c:majorTickMark val="out"/>
        <c:minorTickMark val="none"/>
        <c:tickLblPos val="nextTo"/>
        <c:txPr>
          <a:bodyPr/>
          <a:lstStyle/>
          <a:p>
            <a:pPr>
              <a:lnSpc>
                <a:spcPct val="70000"/>
              </a:lnSpc>
              <a:defRPr sz="1400">
                <a:latin typeface="Segoe UI Semilight" pitchFamily="34" charset="0"/>
                <a:cs typeface="Segoe UI Semilight" pitchFamily="34" charset="0"/>
              </a:defRPr>
            </a:pPr>
            <a:endParaRPr lang="ru-RU"/>
          </a:p>
        </c:txPr>
        <c:crossAx val="89459712"/>
        <c:crosses val="autoZero"/>
        <c:auto val="1"/>
        <c:lblAlgn val="ctr"/>
        <c:lblOffset val="100"/>
        <c:noMultiLvlLbl val="0"/>
      </c:catAx>
      <c:valAx>
        <c:axId val="89459712"/>
        <c:scaling>
          <c:orientation val="minMax"/>
          <c:max val="2.4"/>
          <c:min val="1.5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cross"/>
        <c:minorTickMark val="none"/>
        <c:tickLblPos val="none"/>
        <c:crossAx val="89458176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75720961559826672"/>
          <c:y val="0.72058374232928357"/>
          <c:w val="0.17806540014072511"/>
          <c:h val="0.23208879568936785"/>
        </c:manualLayout>
      </c:layout>
      <c:overlay val="0"/>
      <c:txPr>
        <a:bodyPr/>
        <a:lstStyle/>
        <a:p>
          <a:pPr>
            <a:defRPr sz="1400">
              <a:latin typeface="Segoe UI Semilight" pitchFamily="34" charset="0"/>
              <a:cs typeface="Segoe UI Semilight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922896463884965"/>
          <c:y val="0.15626471863063729"/>
          <c:w val="0.43795443859412442"/>
          <c:h val="0.69085770595129481"/>
        </c:manualLayout>
      </c:layout>
      <c:radarChart>
        <c:radarStyle val="marker"/>
        <c:varyColors val="0"/>
        <c:ser>
          <c:idx val="0"/>
          <c:order val="0"/>
          <c:tx>
            <c:strRef>
              <c:f>ЭАМ!$G$2</c:f>
              <c:strCache>
                <c:ptCount val="1"/>
                <c:pt idx="0">
                  <c:v>Волокославская</c:v>
                </c:pt>
              </c:strCache>
            </c:strRef>
          </c:tx>
          <c:spPr>
            <a:ln w="31750"/>
          </c:spPr>
          <c:marker>
            <c:symbol val="square"/>
            <c:size val="8"/>
          </c:marker>
          <c:cat>
            <c:strRef>
              <c:f>ЭАМ!$H$1:$K$1</c:f>
              <c:strCache>
                <c:ptCount val="4"/>
                <c:pt idx="0">
                  <c:v>Актуальность тематики и ее значимость</c:v>
                </c:pt>
                <c:pt idx="1">
                  <c:v>Глубина финансового и экономического анализа</c:v>
                </c:pt>
                <c:pt idx="2">
                  <c:v>Правомерность и обоснованность выводов</c:v>
                </c:pt>
                <c:pt idx="3">
                  <c:v>Структура документа</c:v>
                </c:pt>
              </c:strCache>
            </c:strRef>
          </c:cat>
          <c:val>
            <c:numRef>
              <c:f>ЭАМ!$H$2:$K$2</c:f>
              <c:numCache>
                <c:formatCode>General</c:formatCode>
                <c:ptCount val="4"/>
                <c:pt idx="0">
                  <c:v>2.35</c:v>
                </c:pt>
                <c:pt idx="1">
                  <c:v>2.2999999999999998</c:v>
                </c:pt>
                <c:pt idx="2">
                  <c:v>2.25</c:v>
                </c:pt>
                <c:pt idx="3">
                  <c:v>2.15</c:v>
                </c:pt>
              </c:numCache>
            </c:numRef>
          </c:val>
        </c:ser>
        <c:ser>
          <c:idx val="1"/>
          <c:order val="1"/>
          <c:tx>
            <c:strRef>
              <c:f>ЭАМ!$G$3</c:f>
              <c:strCache>
                <c:ptCount val="1"/>
                <c:pt idx="0">
                  <c:v>Дранишников</c:v>
                </c:pt>
              </c:strCache>
            </c:strRef>
          </c:tx>
          <c:spPr>
            <a:ln w="31750"/>
          </c:spPr>
          <c:marker>
            <c:symbol val="square"/>
            <c:size val="8"/>
          </c:marker>
          <c:cat>
            <c:strRef>
              <c:f>ЭАМ!$H$1:$K$1</c:f>
              <c:strCache>
                <c:ptCount val="4"/>
                <c:pt idx="0">
                  <c:v>Актуальность тематики и ее значимость</c:v>
                </c:pt>
                <c:pt idx="1">
                  <c:v>Глубина финансового и экономического анализа</c:v>
                </c:pt>
                <c:pt idx="2">
                  <c:v>Правомерность и обоснованность выводов</c:v>
                </c:pt>
                <c:pt idx="3">
                  <c:v>Структура документа</c:v>
                </c:pt>
              </c:strCache>
            </c:strRef>
          </c:cat>
          <c:val>
            <c:numRef>
              <c:f>ЭАМ!$H$3:$K$3</c:f>
              <c:numCache>
                <c:formatCode>General</c:formatCode>
                <c:ptCount val="4"/>
                <c:pt idx="0">
                  <c:v>2.4500000000000002</c:v>
                </c:pt>
                <c:pt idx="1">
                  <c:v>2.35</c:v>
                </c:pt>
                <c:pt idx="2">
                  <c:v>2.35</c:v>
                </c:pt>
                <c:pt idx="3">
                  <c:v>2.2999999999999998</c:v>
                </c:pt>
              </c:numCache>
            </c:numRef>
          </c:val>
        </c:ser>
        <c:ser>
          <c:idx val="2"/>
          <c:order val="2"/>
          <c:tx>
            <c:strRef>
              <c:f>ЭАМ!$G$4</c:f>
              <c:strCache>
                <c:ptCount val="1"/>
                <c:pt idx="0">
                  <c:v>Голикова</c:v>
                </c:pt>
              </c:strCache>
            </c:strRef>
          </c:tx>
          <c:spPr>
            <a:ln w="31750"/>
          </c:spPr>
          <c:marker>
            <c:symbol val="diamond"/>
            <c:size val="8"/>
          </c:marker>
          <c:cat>
            <c:strRef>
              <c:f>ЭАМ!$H$1:$K$1</c:f>
              <c:strCache>
                <c:ptCount val="4"/>
                <c:pt idx="0">
                  <c:v>Актуальность тематики и ее значимость</c:v>
                </c:pt>
                <c:pt idx="1">
                  <c:v>Глубина финансового и экономического анализа</c:v>
                </c:pt>
                <c:pt idx="2">
                  <c:v>Правомерность и обоснованность выводов</c:v>
                </c:pt>
                <c:pt idx="3">
                  <c:v>Структура документа</c:v>
                </c:pt>
              </c:strCache>
            </c:strRef>
          </c:cat>
          <c:val>
            <c:numRef>
              <c:f>ЭАМ!$H$4:$K$4</c:f>
              <c:numCache>
                <c:formatCode>General</c:formatCode>
                <c:ptCount val="4"/>
                <c:pt idx="0">
                  <c:v>2.4</c:v>
                </c:pt>
                <c:pt idx="1">
                  <c:v>2.35</c:v>
                </c:pt>
                <c:pt idx="2">
                  <c:v>2.35</c:v>
                </c:pt>
                <c:pt idx="3">
                  <c:v>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698304"/>
        <c:axId val="91699840"/>
      </c:radarChart>
      <c:catAx>
        <c:axId val="91698304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lnSpc>
                <a:spcPct val="80000"/>
              </a:lnSpc>
              <a:defRPr sz="1200">
                <a:latin typeface="Segoe UI Semilight" pitchFamily="34" charset="0"/>
                <a:cs typeface="Segoe UI Semilight" pitchFamily="34" charset="0"/>
              </a:defRPr>
            </a:pPr>
            <a:endParaRPr lang="ru-RU"/>
          </a:p>
        </c:txPr>
        <c:crossAx val="91699840"/>
        <c:crosses val="autoZero"/>
        <c:auto val="1"/>
        <c:lblAlgn val="ctr"/>
        <c:lblOffset val="100"/>
        <c:noMultiLvlLbl val="0"/>
      </c:catAx>
      <c:valAx>
        <c:axId val="91699840"/>
        <c:scaling>
          <c:orientation val="minMax"/>
          <c:min val="1.9000000000000001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cross"/>
        <c:minorTickMark val="none"/>
        <c:tickLblPos val="none"/>
        <c:crossAx val="91698304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68475561426684284"/>
          <c:y val="0.7421352351447873"/>
          <c:w val="0.24407358079211208"/>
          <c:h val="0.18786046211436686"/>
        </c:manualLayout>
      </c:layout>
      <c:overlay val="0"/>
      <c:txPr>
        <a:bodyPr/>
        <a:lstStyle/>
        <a:p>
          <a:pPr>
            <a:defRPr sz="1400">
              <a:latin typeface="Segoe UI Semilight" pitchFamily="34" charset="0"/>
              <a:cs typeface="Segoe UI Semilight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3E772-1C4D-4C5F-814B-51FC2EE5D6CA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105D1-44EB-45B6-A6E9-198A017D2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681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57263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57263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5726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862E-A401-45FE-A655-9398D9E119F1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30E1-00CE-4A4C-948E-672BD14F94E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862E-A401-45FE-A655-9398D9E119F1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30E1-00CE-4A4C-948E-672BD14F94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2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862E-A401-45FE-A655-9398D9E119F1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30E1-00CE-4A4C-948E-672BD14F94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862E-A401-45FE-A655-9398D9E119F1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30E1-00CE-4A4C-948E-672BD14F94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862E-A401-45FE-A655-9398D9E119F1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30E1-00CE-4A4C-948E-672BD14F94E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862E-A401-45FE-A655-9398D9E119F1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30E1-00CE-4A4C-948E-672BD14F94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3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3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862E-A401-45FE-A655-9398D9E119F1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30E1-00CE-4A4C-948E-672BD14F94E1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3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3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862E-A401-45FE-A655-9398D9E119F1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30E1-00CE-4A4C-948E-672BD14F94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862E-A401-45FE-A655-9398D9E119F1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30E1-00CE-4A4C-948E-672BD14F94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1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3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862E-A401-45FE-A655-9398D9E119F1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30E1-00CE-4A4C-948E-672BD14F94E1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862E-A401-45FE-A655-9398D9E119F1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30E1-00CE-4A4C-948E-672BD14F94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2CB0862E-A401-45FE-A655-9398D9E119F1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1AA30E1-00CE-4A4C-948E-672BD14F94E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4" descr="C:\Users\Liza\Desktop\Мамино\gerb_Kareli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60373"/>
            <a:ext cx="1079500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4" name="Прямоугольник 2"/>
          <p:cNvSpPr>
            <a:spLocks noChangeArrowheads="1"/>
          </p:cNvSpPr>
          <p:nvPr/>
        </p:nvSpPr>
        <p:spPr bwMode="auto">
          <a:xfrm>
            <a:off x="539552" y="2229541"/>
            <a:ext cx="8238311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О результатах конкурса </a:t>
            </a:r>
            <a:r>
              <a:rPr lang="ru-RU" sz="40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/>
            </a:r>
            <a:br>
              <a:rPr lang="ru-RU" sz="40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sz="40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«</a:t>
            </a:r>
            <a:r>
              <a:rPr lang="ru-RU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Лучший финансовый контролер </a:t>
            </a:r>
            <a:endParaRPr lang="ru-RU" sz="40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/>
            <a:r>
              <a:rPr lang="ru-RU" sz="40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Российской Федерации</a:t>
            </a:r>
            <a:r>
              <a:rPr lang="ru-RU" sz="40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» </a:t>
            </a:r>
            <a:br>
              <a:rPr lang="ru-RU" sz="40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sz="40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в 2022 году</a:t>
            </a:r>
            <a:endParaRPr lang="ru-RU" sz="4000" dirty="0">
              <a:effectLst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58986" y="5013176"/>
            <a:ext cx="51499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Алексей Николаевич Дорохов</a:t>
            </a:r>
            <a:endParaRPr lang="ru-RU" sz="2000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r"/>
            <a:r>
              <a:rPr lang="ru-RU" sz="20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Председатель </a:t>
            </a:r>
            <a:r>
              <a:rPr lang="ru-RU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Контрольно-счетной палаты Республики </a:t>
            </a:r>
            <a:r>
              <a:rPr lang="ru-RU" sz="20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Карелия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21832" y="6165306"/>
            <a:ext cx="1953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г. </a:t>
            </a:r>
            <a:r>
              <a:rPr lang="ru-RU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Санкт-Петербург</a:t>
            </a:r>
            <a:endParaRPr lang="ru-RU" sz="16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/>
            <a:r>
              <a:rPr lang="ru-RU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28 ноября </a:t>
            </a:r>
            <a:r>
              <a:rPr lang="ru-RU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2022 г.</a:t>
            </a:r>
            <a:endParaRPr lang="ru-RU" sz="1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lc="http://schemas.openxmlformats.org/drawingml/2006/lockedCanvas" xmlns="" xmlns:a16="http://schemas.microsoft.com/office/drawing/2014/main" id="{35AC1EE9-7E4C-E5D0-988A-2E2D615DA7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4" y="913271"/>
            <a:ext cx="2734485" cy="78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3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Лучший финансовый контролер Российской </a:t>
            </a:r>
            <a: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Федерации</a:t>
            </a:r>
            <a:b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первый этап  СЗФО - победители</a:t>
            </a:r>
            <a:endParaRPr lang="ru-RU" sz="2400" b="1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4536504"/>
          </a:xfrm>
        </p:spPr>
        <p:txBody>
          <a:bodyPr anchor="t">
            <a:normAutofit lnSpcReduction="10000"/>
          </a:bodyPr>
          <a:lstStyle/>
          <a:p>
            <a:pPr marL="536575" indent="-536575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Лучшее КМ</a:t>
            </a:r>
          </a:p>
          <a:p>
            <a:pPr marL="984250" indent="-27305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803275" algn="l"/>
              </a:tabLst>
            </a:pPr>
            <a:r>
              <a:rPr lang="en-US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</a:t>
            </a:r>
            <a:r>
              <a:rPr lang="ru-RU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место -Байков Р.А. (</a:t>
            </a:r>
            <a:r>
              <a:rPr lang="ru-RU" b="1" dirty="0" err="1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Волог</a:t>
            </a:r>
            <a:r>
              <a:rPr lang="ru-RU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. </a:t>
            </a:r>
            <a:r>
              <a:rPr lang="ru-RU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обл.) – </a:t>
            </a:r>
            <a:r>
              <a:rPr lang="ru-RU" sz="32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178</a:t>
            </a:r>
          </a:p>
          <a:p>
            <a:pPr marL="984250" indent="-27305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803275" algn="l"/>
              </a:tabLst>
            </a:pPr>
            <a:r>
              <a:rPr lang="en-US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II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место – Коваленко Е.А. 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(Коми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) – </a:t>
            </a:r>
            <a:r>
              <a:rPr lang="ru-RU" sz="3200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175</a:t>
            </a:r>
            <a:endParaRPr lang="ru-RU" dirty="0" smtClean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984250" indent="-27305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803275" algn="l"/>
              </a:tabLst>
            </a:pPr>
            <a:r>
              <a:rPr lang="en-US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III 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место – Кузнецова Е.В. (</a:t>
            </a:r>
            <a:r>
              <a:rPr lang="ru-RU" dirty="0" err="1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Новг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обл.) – </a:t>
            </a:r>
            <a:r>
              <a:rPr lang="ru-RU" sz="3200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171</a:t>
            </a:r>
            <a:endParaRPr lang="ru-RU" dirty="0" smtClean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536575" indent="-536575" algn="just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Лучшее ЭАМ</a:t>
            </a:r>
          </a:p>
          <a:p>
            <a:pPr marL="984250" indent="-2730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 </a:t>
            </a:r>
            <a:r>
              <a:rPr lang="ru-RU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место </a:t>
            </a:r>
            <a:r>
              <a:rPr lang="ru-RU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– Дранишников П.Ю</a:t>
            </a:r>
            <a:r>
              <a:rPr lang="ru-RU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. </a:t>
            </a:r>
            <a:r>
              <a:rPr lang="ru-RU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(</a:t>
            </a:r>
            <a:r>
              <a:rPr lang="ru-RU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СПб) </a:t>
            </a:r>
            <a:r>
              <a:rPr lang="ru-RU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– </a:t>
            </a:r>
            <a:r>
              <a:rPr lang="ru-RU" sz="30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189 </a:t>
            </a:r>
            <a:endParaRPr lang="ru-RU" b="1" dirty="0" smtClean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984250" indent="-2730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II 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место – Голикова Е.А. 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(Коми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) – </a:t>
            </a:r>
            <a:r>
              <a:rPr lang="ru-RU" sz="3000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184</a:t>
            </a:r>
            <a:endParaRPr lang="ru-RU" dirty="0" smtClean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984250" indent="-2730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III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место – Волокославская М.Л. 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(Карелия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) – </a:t>
            </a:r>
            <a:r>
              <a:rPr lang="ru-RU" sz="3000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181</a:t>
            </a: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38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Лучший финансовый контролер Российской </a:t>
            </a:r>
            <a: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Федерации</a:t>
            </a:r>
            <a:b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первый этап  СЗФО - победители</a:t>
            </a:r>
            <a:endParaRPr lang="ru-RU" sz="2400" b="1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4536504"/>
          </a:xfrm>
        </p:spPr>
        <p:txBody>
          <a:bodyPr anchor="t">
            <a:normAutofit lnSpcReduction="10000"/>
          </a:bodyPr>
          <a:lstStyle/>
          <a:p>
            <a:pPr marL="536575" indent="-536575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Лучшее КМ</a:t>
            </a:r>
          </a:p>
          <a:p>
            <a:pPr marL="80963" indent="0">
              <a:spcBef>
                <a:spcPts val="1200"/>
              </a:spcBef>
              <a:buNone/>
              <a:tabLst>
                <a:tab pos="803275" algn="l"/>
              </a:tabLst>
            </a:pP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Проверка использования бюджетных средств 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 реализацию </a:t>
            </a: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основных мероприятий «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Реализация регионального </a:t>
            </a: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проекта «Современная школа» 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 «</a:t>
            </a: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Строительство зданий 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новых общеобразовательных </a:t>
            </a: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организаций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» государственной </a:t>
            </a: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программы 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«Содействие созданию </a:t>
            </a: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 Вологодской области 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(</a:t>
            </a: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исходя 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из прогнозируемой </a:t>
            </a: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потребности) новых мест 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 общеобразовательных </a:t>
            </a: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организациях на 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2018-2025 годы</a:t>
            </a:r>
          </a:p>
          <a:p>
            <a:pPr marL="536575" indent="-536575" algn="just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Лучшее ЭАМ</a:t>
            </a:r>
          </a:p>
          <a:p>
            <a:pPr marL="80963" indent="0">
              <a:buNone/>
            </a:pP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Мониторинг, анализ и оценка 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незавершенного строительства </a:t>
            </a: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 Санкт-Петербурге за 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2017-2020 годы</a:t>
            </a: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85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Лучший финансовый контролер Российской </a:t>
            </a:r>
            <a: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Федерации</a:t>
            </a:r>
            <a:b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второй этап</a:t>
            </a:r>
            <a:endParaRPr lang="ru-RU" sz="2400" b="1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4536504"/>
          </a:xfrm>
        </p:spPr>
        <p:txBody>
          <a:bodyPr anchor="t">
            <a:normAutofit/>
          </a:bodyPr>
          <a:lstStyle/>
          <a:p>
            <a:pPr marL="536575" indent="-536575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Лучшее КМ 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(7 участников)</a:t>
            </a:r>
          </a:p>
          <a:p>
            <a:pPr marL="801688" indent="-2730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КСП </a:t>
            </a: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Краснодарского края (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ЮФО)</a:t>
            </a: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801688" indent="-2730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КСП </a:t>
            </a: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Забайкальского края (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ДФО)</a:t>
            </a: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801688" indent="-2730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КСП </a:t>
            </a: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Вологодской области (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СЗФО)</a:t>
            </a: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801688" indent="-2730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КСП </a:t>
            </a: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Иркутской области 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(СФО)</a:t>
            </a: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801688" indent="-2730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КСП </a:t>
            </a: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Московской области 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(ЦФО)</a:t>
            </a: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801688" indent="-2730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КСП </a:t>
            </a: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Республики Башкортостан 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(ПВО)</a:t>
            </a: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801688" indent="-2730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СП </a:t>
            </a: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Ямало-Ненецкого автономного округа (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УФО)</a:t>
            </a: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536575" indent="-536575" algn="just"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94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Лучший финансовый контролер Российской </a:t>
            </a:r>
            <a: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Федерации</a:t>
            </a:r>
            <a:b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второй этап</a:t>
            </a:r>
            <a:endParaRPr lang="ru-RU" sz="2400" b="1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4536504"/>
          </a:xfrm>
        </p:spPr>
        <p:txBody>
          <a:bodyPr anchor="t">
            <a:normAutofit/>
          </a:bodyPr>
          <a:lstStyle/>
          <a:p>
            <a:pPr marL="536575" indent="-536575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Лучшее КМ 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(победители)</a:t>
            </a:r>
          </a:p>
          <a:p>
            <a:pPr marL="801688" indent="-2730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)</a:t>
            </a: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536575" indent="-536575" algn="just"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146810"/>
              </p:ext>
            </p:extLst>
          </p:nvPr>
        </p:nvGraphicFramePr>
        <p:xfrm>
          <a:off x="827584" y="2132856"/>
          <a:ext cx="7488833" cy="3575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2"/>
                <a:gridCol w="4968552"/>
                <a:gridCol w="1512169"/>
              </a:tblGrid>
              <a:tr h="5859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 место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  <a:endParaRPr lang="ru-RU" sz="1800" dirty="0">
                        <a:effectLst/>
                        <a:latin typeface="Segoe UI Semilight" panose="020B0402040204020203" pitchFamily="34" charset="0"/>
                        <a:ea typeface="Times New Roman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Белоус </a:t>
                      </a:r>
                      <a:r>
                        <a:rPr lang="ru-RU" sz="18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Д.В., </a:t>
                      </a:r>
                      <a:br>
                        <a:rPr lang="ru-RU" sz="18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</a:br>
                      <a:r>
                        <a:rPr lang="ru-RU" sz="18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аудитор КСП Забайкальского </a:t>
                      </a:r>
                      <a:r>
                        <a:rPr lang="ru-RU" sz="1800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края </a:t>
                      </a:r>
                      <a:endParaRPr lang="ru-RU" sz="1800" dirty="0">
                        <a:effectLst/>
                        <a:latin typeface="Segoe UI Semilight" panose="020B0402040204020203" pitchFamily="34" charset="0"/>
                        <a:ea typeface="Times New Roman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Segoe UI Semilight" panose="020B0402040204020203" pitchFamily="34" charset="0"/>
                          <a:ea typeface="Times New Roman"/>
                          <a:cs typeface="Segoe UI Semilight" panose="020B0402040204020203" pitchFamily="34" charset="0"/>
                        </a:rPr>
                        <a:t>146 баллов</a:t>
                      </a:r>
                      <a:endParaRPr lang="ru-RU" sz="1800" dirty="0">
                        <a:effectLst/>
                        <a:latin typeface="Segoe UI Semilight" panose="020B0402040204020203" pitchFamily="34" charset="0"/>
                        <a:ea typeface="Times New Roman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</a:tr>
              <a:tr h="6382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 место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  <a:endParaRPr lang="ru-RU" sz="1800" dirty="0">
                        <a:effectLst/>
                        <a:latin typeface="Segoe UI Semilight" panose="020B0402040204020203" pitchFamily="34" charset="0"/>
                        <a:ea typeface="Times New Roman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Шагимуратов</a:t>
                      </a:r>
                      <a:r>
                        <a:rPr lang="ru-RU" sz="1800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К.Н., </a:t>
                      </a:r>
                      <a:br>
                        <a:rPr lang="ru-RU" sz="18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</a:br>
                      <a:r>
                        <a:rPr lang="ru-RU" sz="18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председатель КСП </a:t>
                      </a:r>
                      <a:r>
                        <a:rPr lang="ru-RU" sz="1800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Республики </a:t>
                      </a:r>
                      <a:r>
                        <a:rPr lang="ru-RU" sz="18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Башкортостан</a:t>
                      </a:r>
                      <a:endParaRPr lang="ru-RU" sz="1800" dirty="0">
                        <a:effectLst/>
                        <a:latin typeface="Segoe UI Semilight" panose="020B0402040204020203" pitchFamily="34" charset="0"/>
                        <a:ea typeface="Times New Roman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144 балла</a:t>
                      </a:r>
                      <a:endParaRPr lang="ru-RU" sz="1800" dirty="0">
                        <a:effectLst/>
                        <a:latin typeface="Segoe UI Semilight" panose="020B0402040204020203" pitchFamily="34" charset="0"/>
                        <a:ea typeface="Times New Roman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</a:tr>
              <a:tr h="5937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3 место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  <a:endParaRPr lang="ru-RU" sz="1800">
                        <a:effectLst/>
                        <a:latin typeface="Segoe UI Semilight" panose="020B0402040204020203" pitchFamily="34" charset="0"/>
                        <a:ea typeface="Times New Roman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Салионов</a:t>
                      </a:r>
                      <a:r>
                        <a:rPr lang="ru-RU" sz="1800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И.М., </a:t>
                      </a:r>
                      <a:br>
                        <a:rPr lang="ru-RU" sz="18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</a:br>
                      <a:r>
                        <a:rPr lang="ru-RU" sz="18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начальник </a:t>
                      </a:r>
                      <a:r>
                        <a:rPr lang="ru-RU" sz="1800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отдела </a:t>
                      </a:r>
                      <a:r>
                        <a:rPr lang="ru-RU" sz="18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КСП </a:t>
                      </a:r>
                      <a:r>
                        <a:rPr lang="ru-RU" sz="1800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Краснодарского </a:t>
                      </a:r>
                      <a:r>
                        <a:rPr lang="ru-RU" sz="18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края</a:t>
                      </a:r>
                      <a:endParaRPr lang="ru-RU" sz="1800" dirty="0">
                        <a:effectLst/>
                        <a:latin typeface="Segoe UI Semilight" panose="020B0402040204020203" pitchFamily="34" charset="0"/>
                        <a:ea typeface="Times New Roman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142 балла</a:t>
                      </a:r>
                      <a:endParaRPr lang="ru-RU" sz="1800" dirty="0">
                        <a:effectLst/>
                        <a:latin typeface="Segoe UI Semilight" panose="020B0402040204020203" pitchFamily="34" charset="0"/>
                        <a:ea typeface="Times New Roman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</a:tr>
              <a:tr h="878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3 место</a:t>
                      </a:r>
                      <a:endParaRPr lang="ru-RU" sz="1800">
                        <a:effectLst/>
                        <a:latin typeface="Segoe UI Semilight" panose="020B0402040204020203" pitchFamily="34" charset="0"/>
                        <a:ea typeface="Times New Roman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Лазян</a:t>
                      </a:r>
                      <a:r>
                        <a:rPr lang="ru-RU" sz="1800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В.Ю., </a:t>
                      </a:r>
                      <a:br>
                        <a:rPr lang="ru-RU" sz="18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</a:br>
                      <a:r>
                        <a:rPr lang="ru-RU" sz="18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заместитель </a:t>
                      </a:r>
                      <a:r>
                        <a:rPr lang="ru-RU" sz="1800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заведующего отделом проверок инспекции </a:t>
                      </a:r>
                      <a:r>
                        <a:rPr lang="ru-RU" sz="18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КСП Московской </a:t>
                      </a:r>
                      <a:r>
                        <a:rPr lang="ru-RU" sz="1800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области </a:t>
                      </a:r>
                      <a:endParaRPr lang="ru-RU" sz="1800" dirty="0">
                        <a:effectLst/>
                        <a:latin typeface="Segoe UI Semilight" panose="020B0402040204020203" pitchFamily="34" charset="0"/>
                        <a:ea typeface="Times New Roman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142 балла</a:t>
                      </a:r>
                      <a:endParaRPr lang="ru-RU" sz="1800" dirty="0">
                        <a:effectLst/>
                        <a:latin typeface="Segoe UI Semilight" panose="020B0402040204020203" pitchFamily="34" charset="0"/>
                        <a:ea typeface="Times New Roman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</a:tr>
              <a:tr h="878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3 место</a:t>
                      </a:r>
                      <a:endParaRPr lang="ru-RU" sz="1800" dirty="0">
                        <a:effectLst/>
                        <a:latin typeface="Segoe UI Semilight" panose="020B0402040204020203" pitchFamily="34" charset="0"/>
                        <a:ea typeface="Times New Roman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Пермяков </a:t>
                      </a:r>
                      <a:r>
                        <a:rPr lang="ru-RU" sz="18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В.В., </a:t>
                      </a:r>
                      <a:br>
                        <a:rPr lang="ru-RU" sz="18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</a:br>
                      <a:r>
                        <a:rPr lang="ru-RU" sz="18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начальник </a:t>
                      </a:r>
                      <a:r>
                        <a:rPr lang="ru-RU" sz="1800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контрольной инспекции </a:t>
                      </a:r>
                      <a:r>
                        <a:rPr lang="ru-RU" sz="18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/>
                      </a:r>
                      <a:br>
                        <a:rPr lang="ru-RU" sz="18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</a:br>
                      <a:r>
                        <a:rPr lang="ru-RU" sz="18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СП </a:t>
                      </a:r>
                      <a:r>
                        <a:rPr lang="ru-RU" sz="1800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Ямало-Ненецкого автономного </a:t>
                      </a:r>
                      <a:r>
                        <a:rPr lang="ru-RU" sz="18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округа</a:t>
                      </a:r>
                      <a:endParaRPr lang="ru-RU" sz="1800" dirty="0">
                        <a:effectLst/>
                        <a:latin typeface="Segoe UI Semilight" panose="020B0402040204020203" pitchFamily="34" charset="0"/>
                        <a:ea typeface="Times New Roman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142 балла</a:t>
                      </a:r>
                      <a:endParaRPr lang="ru-RU" sz="1800" dirty="0">
                        <a:effectLst/>
                        <a:latin typeface="Segoe UI Semilight" panose="020B0402040204020203" pitchFamily="34" charset="0"/>
                        <a:ea typeface="Times New Roman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0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Лучший финансовый контролер Российской </a:t>
            </a:r>
            <a: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Федерации</a:t>
            </a:r>
            <a:b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второй этап</a:t>
            </a:r>
            <a:endParaRPr lang="ru-RU" sz="2400" b="1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4536504"/>
          </a:xfrm>
        </p:spPr>
        <p:txBody>
          <a:bodyPr anchor="t">
            <a:normAutofit lnSpcReduction="10000"/>
          </a:bodyPr>
          <a:lstStyle/>
          <a:p>
            <a:pPr marL="536575" indent="-536575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Лучшее ЭАМ 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(8 участников)</a:t>
            </a:r>
          </a:p>
          <a:p>
            <a:pPr marL="801688" indent="-2730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КСП Камчатского </a:t>
            </a: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края (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ДФО)</a:t>
            </a: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801688" indent="-2730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КСП Ставропольского </a:t>
            </a: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края (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СКФО)</a:t>
            </a: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801688" indent="-2730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КСП </a:t>
            </a: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Волгоградской области (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ЮФО)</a:t>
            </a: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801688" indent="-2730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КСП </a:t>
            </a: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Кемеровской области-Кузбасса (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СФО)</a:t>
            </a: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801688" indent="-2730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КСП Челябинской </a:t>
            </a: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области (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УФО)</a:t>
            </a: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801688" indent="-2730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КСП </a:t>
            </a: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Москвы (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ЦФО)</a:t>
            </a: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801688" indent="-2730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КСП </a:t>
            </a: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Санкт-Петербурга (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СЗФО)</a:t>
            </a: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801688" indent="-2730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СП </a:t>
            </a: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Самарской области (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ПФО)</a:t>
            </a: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536575" indent="-536575" algn="just"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68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Лучший финансовый контролер Российской </a:t>
            </a:r>
            <a: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Федерации</a:t>
            </a:r>
            <a:b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второй этап</a:t>
            </a:r>
            <a:endParaRPr lang="ru-RU" sz="2400" b="1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4536504"/>
          </a:xfrm>
        </p:spPr>
        <p:txBody>
          <a:bodyPr anchor="t">
            <a:normAutofit/>
          </a:bodyPr>
          <a:lstStyle/>
          <a:p>
            <a:pPr marL="536575" indent="-536575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Лучшее ЭАМ 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(победители)</a:t>
            </a:r>
          </a:p>
          <a:p>
            <a:pPr marL="536575" indent="-536575" algn="just"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373491"/>
              </p:ext>
            </p:extLst>
          </p:nvPr>
        </p:nvGraphicFramePr>
        <p:xfrm>
          <a:off x="683568" y="2132856"/>
          <a:ext cx="7632848" cy="3024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2"/>
                <a:gridCol w="5184576"/>
                <a:gridCol w="1440160"/>
              </a:tblGrid>
              <a:tr h="9361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 место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  <a:endParaRPr lang="ru-RU" sz="2000" dirty="0">
                        <a:effectLst/>
                        <a:latin typeface="Segoe UI Semilight" panose="020B0402040204020203" pitchFamily="34" charset="0"/>
                        <a:ea typeface="Times New Roman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Черняков </a:t>
                      </a:r>
                      <a:r>
                        <a:rPr lang="ru-RU" sz="24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А.Г.,</a:t>
                      </a:r>
                      <a:br>
                        <a:rPr lang="ru-RU" sz="24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</a:br>
                      <a:r>
                        <a:rPr lang="ru-RU" sz="24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аудитор КСП Ставропольского края</a:t>
                      </a:r>
                      <a:endParaRPr lang="ru-RU" sz="2400" dirty="0">
                        <a:effectLst/>
                        <a:latin typeface="Segoe UI Semilight" panose="020B0402040204020203" pitchFamily="34" charset="0"/>
                        <a:ea typeface="Times New Roman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159 баллов</a:t>
                      </a:r>
                      <a:endParaRPr lang="ru-RU" sz="2000" dirty="0">
                        <a:effectLst/>
                        <a:latin typeface="Segoe UI Semilight" panose="020B0402040204020203" pitchFamily="34" charset="0"/>
                        <a:ea typeface="Times New Roman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</a:tr>
              <a:tr h="12241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 место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  <a:endParaRPr lang="ru-RU" sz="2000">
                        <a:effectLst/>
                        <a:latin typeface="Segoe UI Semilight" panose="020B0402040204020203" pitchFamily="34" charset="0"/>
                        <a:ea typeface="Times New Roman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Дранишников </a:t>
                      </a:r>
                      <a:r>
                        <a:rPr lang="ru-RU" sz="24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П.Ю.</a:t>
                      </a:r>
                      <a:br>
                        <a:rPr lang="ru-RU" sz="24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</a:br>
                      <a:r>
                        <a:rPr lang="ru-RU" sz="24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начальник </a:t>
                      </a:r>
                      <a:r>
                        <a:rPr lang="ru-RU" sz="2400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инспекции </a:t>
                      </a:r>
                      <a:r>
                        <a:rPr lang="ru-RU" sz="24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/>
                      </a:r>
                      <a:br>
                        <a:rPr lang="ru-RU" sz="24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</a:br>
                      <a:r>
                        <a:rPr lang="ru-RU" sz="24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КСП Санкт-Петербурга </a:t>
                      </a:r>
                      <a:endParaRPr lang="ru-RU" sz="2400" dirty="0">
                        <a:effectLst/>
                        <a:latin typeface="Segoe UI Semilight" panose="020B0402040204020203" pitchFamily="34" charset="0"/>
                        <a:ea typeface="Times New Roman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154 балла</a:t>
                      </a:r>
                      <a:endParaRPr lang="ru-RU" sz="2000" dirty="0">
                        <a:effectLst/>
                        <a:latin typeface="Segoe UI Semilight" panose="020B0402040204020203" pitchFamily="34" charset="0"/>
                        <a:ea typeface="Times New Roman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3 место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  <a:endParaRPr lang="ru-RU" sz="2000">
                        <a:effectLst/>
                        <a:latin typeface="Segoe UI Semilight" panose="020B0402040204020203" pitchFamily="34" charset="0"/>
                        <a:ea typeface="Times New Roman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Трибунский </a:t>
                      </a:r>
                      <a:r>
                        <a:rPr lang="ru-RU" sz="24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К.С., </a:t>
                      </a:r>
                      <a:br>
                        <a:rPr lang="ru-RU" sz="24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</a:br>
                      <a:r>
                        <a:rPr lang="ru-RU" sz="24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аудитор КСП </a:t>
                      </a:r>
                      <a:r>
                        <a:rPr lang="ru-RU" sz="2400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Камчатского </a:t>
                      </a:r>
                      <a:r>
                        <a:rPr lang="ru-RU" sz="24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края</a:t>
                      </a:r>
                      <a:endParaRPr lang="ru-RU" sz="2400" dirty="0">
                        <a:effectLst/>
                        <a:latin typeface="Segoe UI Semilight" panose="020B0402040204020203" pitchFamily="34" charset="0"/>
                        <a:ea typeface="Times New Roman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149 баллов</a:t>
                      </a:r>
                      <a:endParaRPr lang="ru-RU" sz="2000" dirty="0">
                        <a:effectLst/>
                        <a:latin typeface="Segoe UI Semilight" panose="020B0402040204020203" pitchFamily="34" charset="0"/>
                        <a:ea typeface="Times New Roman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1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Оценки работ участников «Лучшее КМ» (СЗФО)</a:t>
            </a:r>
            <a:endParaRPr lang="ru-RU" sz="2400" b="1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1432796"/>
              </p:ext>
            </p:extLst>
          </p:nvPr>
        </p:nvGraphicFramePr>
        <p:xfrm>
          <a:off x="251520" y="1196752"/>
          <a:ext cx="864096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389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Оценки </a:t>
            </a:r>
            <a:r>
              <a:rPr lang="ru-RU" sz="2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работ участников «Лучшее ЭАМ» (СЗФО) 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3079607"/>
              </p:ext>
            </p:extLst>
          </p:nvPr>
        </p:nvGraphicFramePr>
        <p:xfrm>
          <a:off x="683568" y="908720"/>
          <a:ext cx="806489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6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АКТУАЛЬНЫЕ ВОПРОСЫ ПРОВЕДЕНИЯ КОНКУРСА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4536504"/>
          </a:xfrm>
        </p:spPr>
        <p:txBody>
          <a:bodyPr anchor="t">
            <a:normAutofit fontScale="92500" lnSpcReduction="20000"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Положение о конкурсе не предусматривает участие в конкурсе группы проверяющих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отсутствуют единые подходы к оценке представленных работ по критериям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оценка представленных работ носит </a:t>
            </a:r>
            <a:r>
              <a:rPr lang="ru-RU" sz="28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заочный </a:t>
            </a:r>
            <a:r>
              <a:rPr lang="ru-RU" sz="2800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характер, аннотации членов комиссий к поставленным оценкам не обязательны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сложность оценки по критерию «</a:t>
            </a:r>
            <a:r>
              <a:rPr lang="ru-RU" sz="28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корректная классификация </a:t>
            </a:r>
            <a:r>
              <a:rPr lang="ru-RU" sz="2800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нарушений» в номинации </a:t>
            </a:r>
            <a:br>
              <a:rPr lang="ru-RU" sz="2800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«Лучшее КМ»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значительные временные затраты на ознакомление с материалами конкурса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ru-RU" sz="2800" dirty="0" smtClean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ru-RU" sz="28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ru-RU" sz="28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536575" indent="-536575"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ru-RU" b="1" dirty="0" smtClean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55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ПРЕДЛАГАЕМЫЕ ИЗМЕНЕНИЯ </a:t>
            </a:r>
            <a:b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 ПОРЯДОК ПРОВЕДЕНИЯ </a:t>
            </a:r>
            <a:r>
              <a:rPr lang="ru-RU" sz="2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КОНКУРСА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4536504"/>
          </a:xfrm>
        </p:spPr>
        <p:txBody>
          <a:bodyPr anchor="t">
            <a:norm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z="28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п. 1.6 – участники Конкурса – должностные лица КСО, </a:t>
            </a:r>
            <a:r>
              <a:rPr lang="ru-RU" sz="28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участвовавшие в мероприятии</a:t>
            </a:r>
            <a:endParaRPr lang="ru-RU" sz="2800" b="1" dirty="0" smtClean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§"/>
            </a:pPr>
            <a:r>
              <a:rPr lang="ru-RU" sz="28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п. 2.1 – одинаковые критерии оценки :</a:t>
            </a:r>
          </a:p>
          <a:p>
            <a:pPr marL="1076325" indent="-365125">
              <a:lnSpc>
                <a:spcPct val="120000"/>
              </a:lnSpc>
              <a:spcBef>
                <a:spcPts val="600"/>
              </a:spcBef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актуальность тематики и ее значимость</a:t>
            </a:r>
          </a:p>
          <a:p>
            <a:pPr marL="1076325" indent="-365125">
              <a:lnSpc>
                <a:spcPct val="120000"/>
              </a:lnSpc>
              <a:spcBef>
                <a:spcPts val="600"/>
              </a:spcBef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глубина финансового и экономического анализа</a:t>
            </a:r>
          </a:p>
          <a:p>
            <a:pPr marL="1076325" indent="-365125">
              <a:lnSpc>
                <a:spcPct val="120000"/>
              </a:lnSpc>
              <a:spcBef>
                <a:spcPts val="600"/>
              </a:spcBef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правомерность и обоснованность выводов</a:t>
            </a:r>
          </a:p>
          <a:p>
            <a:pPr marL="1076325" indent="-365125">
              <a:lnSpc>
                <a:spcPct val="120000"/>
              </a:lnSpc>
              <a:spcBef>
                <a:spcPts val="600"/>
              </a:spcBef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структурированность и внутренняя логика</a:t>
            </a:r>
            <a:endParaRPr lang="ru-RU" dirty="0" smtClean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ru-RU" sz="2800" dirty="0" smtClean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ru-RU" sz="2800" dirty="0" smtClean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ru-RU" sz="28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ru-RU" sz="28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536575" indent="-536575"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ru-RU" b="1" dirty="0" smtClean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02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Лучший финансовый контролер Российской Федерации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352928" cy="4824536"/>
          </a:xfrm>
        </p:spPr>
        <p:txBody>
          <a:bodyPr anchor="t">
            <a:normAutofit fontScale="92500"/>
          </a:bodyPr>
          <a:lstStyle/>
          <a:p>
            <a:pPr marL="536575" indent="-536575" algn="just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Две номинации: </a:t>
            </a:r>
          </a:p>
          <a:p>
            <a:pPr marL="881063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«Лучшее контрольное мероприятие» </a:t>
            </a:r>
          </a:p>
          <a:p>
            <a:pPr marL="881063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«Лучшее экспертно-аналитическое мероприятие»</a:t>
            </a:r>
          </a:p>
          <a:p>
            <a:pPr marL="536575" indent="-536575" algn="just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Порядок проведения конкурса: </a:t>
            </a: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этапа </a:t>
            </a:r>
          </a:p>
          <a:p>
            <a:pPr marL="881063" indent="-3429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первый – по федеральным округам</a:t>
            </a:r>
          </a:p>
          <a:p>
            <a:pPr marL="881063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второй – общероссийский (среди победителей в ФО)</a:t>
            </a:r>
          </a:p>
          <a:p>
            <a:pPr marL="536575" indent="-536575" algn="just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Сроки проведения 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(в 2022 году): </a:t>
            </a:r>
          </a:p>
          <a:p>
            <a:pPr marL="801688" indent="-273050"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прием материалов на конкурс </a:t>
            </a:r>
            <a:r>
              <a:rPr lang="ru-RU" sz="22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–</a:t>
            </a:r>
            <a:r>
              <a:rPr lang="ru-RU" sz="22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до </a:t>
            </a:r>
            <a:r>
              <a:rPr lang="ru-RU" sz="22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15 </a:t>
            </a:r>
            <a:r>
              <a:rPr lang="ru-RU" sz="22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февраля</a:t>
            </a:r>
            <a:endParaRPr lang="ru-RU" sz="22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801688" indent="-273050"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проверка и оценка материалов </a:t>
            </a:r>
            <a:r>
              <a:rPr lang="ru-RU" sz="22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–</a:t>
            </a:r>
            <a:r>
              <a:rPr lang="ru-RU" sz="22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до </a:t>
            </a:r>
            <a:r>
              <a:rPr lang="ru-RU" sz="22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15 </a:t>
            </a:r>
            <a:r>
              <a:rPr lang="ru-RU" sz="22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марта</a:t>
            </a:r>
            <a:endParaRPr lang="ru-RU" sz="22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801688" indent="-273050"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направление материалов победителей </a:t>
            </a:r>
            <a:r>
              <a:rPr lang="en-US" sz="2200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 </a:t>
            </a:r>
            <a:r>
              <a:rPr lang="ru-RU" sz="2200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этапа</a:t>
            </a:r>
            <a:r>
              <a:rPr lang="en-US" sz="2200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–</a:t>
            </a:r>
            <a:r>
              <a:rPr lang="ru-RU" sz="2200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до </a:t>
            </a:r>
            <a:r>
              <a:rPr lang="ru-RU" sz="22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31 </a:t>
            </a:r>
            <a:r>
              <a:rPr lang="ru-RU" sz="22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марта</a:t>
            </a:r>
            <a:endParaRPr lang="ru-RU" sz="22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801688" indent="-273050"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подведение итогов конкурса </a:t>
            </a:r>
            <a:r>
              <a:rPr lang="ru-RU" sz="22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–</a:t>
            </a:r>
            <a:r>
              <a:rPr lang="ru-RU" sz="22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до </a:t>
            </a:r>
            <a:r>
              <a:rPr lang="ru-RU" sz="22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15 </a:t>
            </a:r>
            <a:r>
              <a:rPr lang="ru-RU" sz="22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июня</a:t>
            </a:r>
            <a:endParaRPr lang="ru-RU" sz="22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536575" indent="-536575" algn="just"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03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ПРЕДЛАГАЕМЫЕ ИЗМЕНЕНИЯ </a:t>
            </a:r>
            <a:b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 ПОРЯДОК ПРОВЕДЕНИЯ </a:t>
            </a:r>
            <a:r>
              <a:rPr lang="ru-RU" sz="2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КОНКУРСА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4536504"/>
          </a:xfrm>
        </p:spPr>
        <p:txBody>
          <a:bodyPr anchor="t">
            <a:normAutofit fontScale="92500" lnSpcReduction="20000"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z="30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п. 2.2 – более точные условия балльной оценки:</a:t>
            </a:r>
          </a:p>
          <a:p>
            <a:pPr marL="1706563" indent="-446088">
              <a:spcBef>
                <a:spcPts val="1200"/>
              </a:spcBef>
            </a:pPr>
            <a:r>
              <a:rPr lang="ru-RU" sz="26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 баллов </a:t>
            </a:r>
            <a:r>
              <a:rPr lang="ru-RU" sz="2600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– нет замечаний</a:t>
            </a:r>
            <a:endParaRPr lang="ru-RU" sz="26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1706563" indent="-446088">
              <a:spcBef>
                <a:spcPts val="1200"/>
              </a:spcBef>
            </a:pPr>
            <a:r>
              <a:rPr lang="ru-RU" sz="26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 балла </a:t>
            </a:r>
            <a:r>
              <a:rPr lang="ru-RU" sz="2600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– одно замечание </a:t>
            </a:r>
            <a:endParaRPr lang="ru-RU" sz="26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1706563" indent="-446088">
              <a:spcBef>
                <a:spcPts val="1200"/>
              </a:spcBef>
            </a:pPr>
            <a:r>
              <a:rPr lang="ru-RU" sz="26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 балла </a:t>
            </a:r>
            <a:r>
              <a:rPr lang="ru-RU" sz="2600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– два-три замечания</a:t>
            </a:r>
            <a:endParaRPr lang="ru-RU" sz="26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1706563" indent="-446088">
              <a:spcBef>
                <a:spcPts val="1200"/>
              </a:spcBef>
            </a:pPr>
            <a:r>
              <a:rPr lang="ru-RU" sz="26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 балла </a:t>
            </a:r>
            <a:r>
              <a:rPr lang="ru-RU" sz="2600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– четыре-пять замечаний</a:t>
            </a:r>
            <a:endParaRPr lang="ru-RU" sz="26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1706563" indent="-446088">
              <a:spcBef>
                <a:spcPts val="1200"/>
              </a:spcBef>
            </a:pPr>
            <a:r>
              <a:rPr lang="ru-RU" sz="26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 балл </a:t>
            </a:r>
            <a:r>
              <a:rPr lang="ru-RU" sz="2600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– шесть замечаний</a:t>
            </a:r>
            <a:endParaRPr lang="ru-RU" sz="26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1706563" indent="-446088">
              <a:spcBef>
                <a:spcPts val="1200"/>
              </a:spcBef>
            </a:pPr>
            <a:r>
              <a:rPr lang="ru-RU" sz="26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 баллов </a:t>
            </a:r>
            <a:r>
              <a:rPr lang="ru-RU" sz="2600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 семь замечаний </a:t>
            </a:r>
            <a:r>
              <a:rPr lang="ru-RU" sz="26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 </a:t>
            </a:r>
            <a:r>
              <a:rPr lang="ru-RU" sz="2600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более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§"/>
            </a:pPr>
            <a:r>
              <a:rPr lang="ru-RU" sz="30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Дополнительный балл – </a:t>
            </a:r>
            <a:r>
              <a:rPr lang="ru-RU" sz="3000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за новизну и (или) нестандартные подходы при проведении мероприятия (п. 2.3.)</a:t>
            </a:r>
            <a:endParaRPr lang="ru-RU" sz="30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ru-RU" sz="2800" dirty="0" smtClean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ru-RU" sz="2800" dirty="0" smtClean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ru-RU" sz="28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ru-RU" sz="28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536575" indent="-536575"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ru-RU" b="1" dirty="0" smtClean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73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ПРЕДЛАГАЕМЫЕ ИЗМЕНЕНИЯ </a:t>
            </a:r>
            <a:b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 ПОРЯДОК ПРОВЕДЕНИЯ </a:t>
            </a:r>
            <a:r>
              <a:rPr lang="ru-RU" sz="2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КОНКУРСА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4536504"/>
          </a:xfrm>
        </p:spPr>
        <p:txBody>
          <a:bodyPr anchor="t">
            <a:norm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z="30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п. 3.2, 3.3 – меняется состав конкурсных материалов:</a:t>
            </a:r>
          </a:p>
          <a:p>
            <a:pPr marL="1260475" indent="-446088">
              <a:spcBef>
                <a:spcPts val="1800"/>
              </a:spcBef>
            </a:pP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тоговый документ (отчет, заключение) </a:t>
            </a:r>
          </a:p>
          <a:p>
            <a:pPr marL="1260475" indent="-446088">
              <a:spcBef>
                <a:spcPts val="1200"/>
              </a:spcBef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иные документы (по решению председателя КСО)</a:t>
            </a: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1260475" indent="-446088">
              <a:spcBef>
                <a:spcPts val="1200"/>
              </a:spcBef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состав участников мероприятия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§"/>
            </a:pPr>
            <a:r>
              <a:rPr lang="ru-RU" sz="30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Из конкурсных материалов исключаются сведения ограниченного распространения</a:t>
            </a:r>
            <a:endParaRPr lang="ru-RU" sz="3000" b="1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ru-RU" sz="2800" dirty="0" smtClean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ru-RU" sz="2800" dirty="0" smtClean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ru-RU" sz="28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ru-RU" sz="28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536575" indent="-536575"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ru-RU" b="1" dirty="0" smtClean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84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ПРЕДЛАГАЕМЫЕ ИЗМЕНЕНИЯ </a:t>
            </a:r>
            <a:b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 ПОРЯДОК ПРОВЕДЕНИЯ </a:t>
            </a:r>
            <a:r>
              <a:rPr lang="ru-RU" sz="2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КОНКУРСА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4536504"/>
          </a:xfrm>
        </p:spPr>
        <p:txBody>
          <a:bodyPr anchor="t">
            <a:norm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z="30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п. 3.5 </a:t>
            </a:r>
            <a:r>
              <a:rPr lang="ru-RU" sz="30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– </a:t>
            </a:r>
            <a:r>
              <a:rPr lang="ru-RU" sz="30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обязательное заполнение </a:t>
            </a:r>
            <a:r>
              <a:rPr lang="ru-RU" sz="30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графы «Примечание», в которой указывается обоснование выставленных оценок</a:t>
            </a:r>
            <a:endParaRPr lang="ru-RU" dirty="0" smtClean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§"/>
            </a:pPr>
            <a:r>
              <a:rPr lang="ru-RU" sz="30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п. 3.5 – возможна замена члена конкурсной комиссии на иного представителя КСО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§"/>
            </a:pPr>
            <a:r>
              <a:rPr lang="ru-RU" sz="30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п. 3.5 – призовые места могут присуждаться нескольким участникам (в случае равенства баллов)</a:t>
            </a:r>
            <a:endParaRPr lang="ru-RU" sz="3000" b="1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ru-RU" sz="2800" dirty="0" smtClean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ru-RU" sz="2800" dirty="0" smtClean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ru-RU" sz="28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ru-RU" sz="28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536575" indent="-536575"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ru-RU" b="1" dirty="0" smtClean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21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4" descr="C:\Users\Liza\Desktop\Мамино\gerb_Kareli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60373"/>
            <a:ext cx="1079500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4" name="Прямоугольник 2"/>
          <p:cNvSpPr>
            <a:spLocks noChangeArrowheads="1"/>
          </p:cNvSpPr>
          <p:nvPr/>
        </p:nvSpPr>
        <p:spPr bwMode="auto">
          <a:xfrm>
            <a:off x="539553" y="3068960"/>
            <a:ext cx="824630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>
                <a:latin typeface="Segoe UI Semilight" pitchFamily="34" charset="0"/>
                <a:cs typeface="Segoe UI Semilight" pitchFamily="34" charset="0"/>
              </a:rPr>
              <a:t>СПАСИБО ЗА </a:t>
            </a:r>
            <a:r>
              <a:rPr lang="ru-RU" sz="4000" b="1" dirty="0" smtClean="0">
                <a:latin typeface="Segoe UI Semilight" pitchFamily="34" charset="0"/>
                <a:cs typeface="Segoe UI Semilight" pitchFamily="34" charset="0"/>
              </a:rPr>
              <a:t>ВНИМАНИЕ!</a:t>
            </a:r>
            <a:endParaRPr lang="ru-RU" sz="4000" dirty="0">
              <a:effectLst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lc="http://schemas.openxmlformats.org/drawingml/2006/lockedCanvas" xmlns="" xmlns:a16="http://schemas.microsoft.com/office/drawing/2014/main" id="{35AC1EE9-7E4C-E5D0-988A-2E2D615DA7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4" y="913271"/>
            <a:ext cx="2734485" cy="78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64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4" descr="C:\Users\Liza\Desktop\Мамино\gerb_Kareli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60373"/>
            <a:ext cx="1079500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4" name="Прямоугольник 2"/>
          <p:cNvSpPr>
            <a:spLocks noChangeArrowheads="1"/>
          </p:cNvSpPr>
          <p:nvPr/>
        </p:nvSpPr>
        <p:spPr bwMode="auto">
          <a:xfrm>
            <a:off x="539552" y="2229541"/>
            <a:ext cx="8238311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О результатах конкурса </a:t>
            </a:r>
            <a:r>
              <a:rPr lang="ru-RU" sz="40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/>
            </a:r>
            <a:br>
              <a:rPr lang="ru-RU" sz="40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sz="40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«</a:t>
            </a:r>
            <a:r>
              <a:rPr lang="ru-RU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Лучший финансовый контролер </a:t>
            </a:r>
            <a:endParaRPr lang="ru-RU" sz="40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/>
            <a:r>
              <a:rPr lang="ru-RU" sz="40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Российской Федерации</a:t>
            </a:r>
            <a:r>
              <a:rPr lang="ru-RU" sz="40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» </a:t>
            </a:r>
            <a:br>
              <a:rPr lang="ru-RU" sz="40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sz="40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в 2022 году</a:t>
            </a:r>
            <a:endParaRPr lang="ru-RU" sz="4000" dirty="0">
              <a:effectLst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58986" y="5013176"/>
            <a:ext cx="51499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Алексей Николаевич Дорохов</a:t>
            </a:r>
            <a:endParaRPr lang="ru-RU" sz="2000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r"/>
            <a:r>
              <a:rPr lang="ru-RU" sz="20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Председатель </a:t>
            </a:r>
            <a:r>
              <a:rPr lang="ru-RU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Контрольно-счетной палаты Республики </a:t>
            </a:r>
            <a:r>
              <a:rPr lang="ru-RU" sz="20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Карелия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21832" y="6165306"/>
            <a:ext cx="1953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г. </a:t>
            </a:r>
            <a:r>
              <a:rPr lang="ru-RU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Санкт-Петербург</a:t>
            </a:r>
            <a:endParaRPr lang="ru-RU" sz="16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/>
            <a:r>
              <a:rPr lang="ru-RU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28 ноября </a:t>
            </a:r>
            <a:r>
              <a:rPr lang="ru-RU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2022 г.</a:t>
            </a:r>
            <a:endParaRPr lang="ru-RU" sz="1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lc="http://schemas.openxmlformats.org/drawingml/2006/lockedCanvas" xmlns="" xmlns:a16="http://schemas.microsoft.com/office/drawing/2014/main" id="{35AC1EE9-7E4C-E5D0-988A-2E2D615DA7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4" y="913271"/>
            <a:ext cx="2734485" cy="78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1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Лучший финансовый контролер Российской Федерации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352928" cy="4824536"/>
          </a:xfrm>
        </p:spPr>
        <p:txBody>
          <a:bodyPr anchor="t">
            <a:normAutofit lnSpcReduction="10000"/>
          </a:bodyPr>
          <a:lstStyle/>
          <a:p>
            <a:pPr marL="536575" indent="-536575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Критерии оценки (КМ):</a:t>
            </a:r>
          </a:p>
          <a:p>
            <a:pPr marL="801688" indent="-2730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корректная классификация 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нарушений</a:t>
            </a: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801688" indent="-27305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глубина </a:t>
            </a: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финансового и экономического 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анализа</a:t>
            </a: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801688" indent="-27305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правомерность </a:t>
            </a: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 обоснованность 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выводов</a:t>
            </a: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801688" indent="-27305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структура документа</a:t>
            </a: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536575" indent="-536575"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ru-RU" b="1" dirty="0" smtClean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536575" indent="-536575" algn="just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Критерии оценки (ЭАМ)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: </a:t>
            </a:r>
          </a:p>
          <a:p>
            <a:pPr marL="801688" indent="-2730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актуальность тематики и ее 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значимость</a:t>
            </a: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801688" indent="-27305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глубина </a:t>
            </a: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финансового и экономического 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анализа</a:t>
            </a: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801688" indent="-27305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правомерность </a:t>
            </a:r>
            <a:r>
              <a:rPr lang="ru-RU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 обоснованность 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выводов</a:t>
            </a: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801688" indent="-27305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структура документа</a:t>
            </a: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536575" indent="-536575" algn="just"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20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Лучший финансовый контролер Российской Федерации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496944" cy="4824536"/>
          </a:xfrm>
        </p:spPr>
        <p:txBody>
          <a:bodyPr anchor="t">
            <a:normAutofit fontScale="85000" lnSpcReduction="20000"/>
          </a:bodyPr>
          <a:lstStyle/>
          <a:p>
            <a:pPr marL="536575" indent="-536575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Конкурсная комиссия (первый этап):</a:t>
            </a:r>
            <a:endParaRPr lang="ru-RU" dirty="0" smtClean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801688" indent="-27305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состав – по одному представителю от каждого КСО</a:t>
            </a: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801688" indent="-27305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председатель – член комиссии по вопросам профессионального развития сотрудников КСО</a:t>
            </a: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801688" indent="-27305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оценка работ – по пятибалльной системе по каждому критерию</a:t>
            </a:r>
          </a:p>
          <a:p>
            <a:pPr marL="801688" indent="-27305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«свои» участники не оцениваются</a:t>
            </a: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801688" indent="-27305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победители (1, 2, и 3 места) определяются по сумме баллов</a:t>
            </a:r>
          </a:p>
          <a:p>
            <a:pPr marL="528638" indent="0">
              <a:buNone/>
            </a:pP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536575" indent="-536575" algn="just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Конкурсная комиссия (второй этап)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:</a:t>
            </a:r>
          </a:p>
          <a:p>
            <a:pPr marL="801688" indent="-2730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состав и председатель утверждается Президиумом 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Совета 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КСО</a:t>
            </a: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801688" indent="-2730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состав – члены Совета КСО, члены комиссии по </a:t>
            </a:r>
            <a:r>
              <a:rPr lang="ru-RU" dirty="0" err="1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профразвитию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b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сотрудники Счетной палаты РФ, эксперты</a:t>
            </a:r>
          </a:p>
          <a:p>
            <a:pPr marL="801688" indent="-2730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оценка работ и определение победителей – см. первый этап</a:t>
            </a: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536575" indent="-536575" algn="just"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54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Лучший финансовый контролер Российской </a:t>
            </a:r>
            <a: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Федерации</a:t>
            </a:r>
            <a:b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первый этап</a:t>
            </a:r>
            <a:endParaRPr lang="ru-RU" sz="2400" b="1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4536504"/>
          </a:xfrm>
        </p:spPr>
        <p:txBody>
          <a:bodyPr anchor="t">
            <a:normAutofit/>
          </a:bodyPr>
          <a:lstStyle/>
          <a:p>
            <a:pPr marL="536575" indent="-536575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Российская Федерация (58 % всех КСО субъектов РФ):</a:t>
            </a:r>
          </a:p>
          <a:p>
            <a:pPr marL="538163" indent="0">
              <a:spcBef>
                <a:spcPts val="120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70 конкурсных материалов из 49 КСО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:</a:t>
            </a:r>
          </a:p>
          <a:p>
            <a:pPr marL="801688" indent="-2730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 номинации «Лучшее КМ» – </a:t>
            </a:r>
            <a:r>
              <a:rPr lang="ru-RU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40 материалов</a:t>
            </a:r>
          </a:p>
          <a:p>
            <a:pPr marL="801688" indent="-2730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 номинации «Лучшее ЭАМ» – </a:t>
            </a:r>
            <a:r>
              <a:rPr lang="ru-RU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 материалов</a:t>
            </a:r>
          </a:p>
          <a:p>
            <a:pPr marL="536575" indent="-536575" algn="just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СЗФО (54 ,5 % всех КСО субъектов РФ в ФО):</a:t>
            </a:r>
          </a:p>
          <a:p>
            <a:pPr marL="538163" indent="0" algn="just">
              <a:spcBef>
                <a:spcPts val="120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7 конкурсных материалов из 6 КСО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ru-RU" sz="1800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 том числе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:</a:t>
            </a:r>
          </a:p>
          <a:p>
            <a:pPr marL="801688" indent="-2730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 номинации «Лучшее КМ» – </a:t>
            </a:r>
            <a:r>
              <a:rPr lang="ru-RU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 материала</a:t>
            </a:r>
          </a:p>
          <a:p>
            <a:pPr marL="801688" indent="-2730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 номинации «Лучшее ЭАМ» – </a:t>
            </a:r>
            <a:r>
              <a:rPr lang="ru-RU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 материала</a:t>
            </a:r>
            <a:endParaRPr lang="ru-RU" b="1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536575" indent="-536575" algn="just"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2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Лучший финансовый контролер Российской </a:t>
            </a:r>
            <a: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Федерации</a:t>
            </a:r>
            <a:b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первый этап</a:t>
            </a:r>
            <a:endParaRPr lang="ru-RU" sz="2400" b="1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342080"/>
              </p:ext>
            </p:extLst>
          </p:nvPr>
        </p:nvGraphicFramePr>
        <p:xfrm>
          <a:off x="611560" y="1628800"/>
          <a:ext cx="813690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78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Лучший финансовый контролер Российской </a:t>
            </a:r>
            <a: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Федерации</a:t>
            </a:r>
            <a:b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первый этап</a:t>
            </a:r>
            <a:endParaRPr lang="ru-RU" sz="2400" b="1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582915"/>
              </p:ext>
            </p:extLst>
          </p:nvPr>
        </p:nvGraphicFramePr>
        <p:xfrm>
          <a:off x="323528" y="1484784"/>
          <a:ext cx="835292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36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Лучший финансовый контролер Российской </a:t>
            </a:r>
            <a: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Федерации</a:t>
            </a:r>
            <a:b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первый этап</a:t>
            </a:r>
            <a:endParaRPr lang="ru-RU" sz="2400" b="1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9609718"/>
              </p:ext>
            </p:extLst>
          </p:nvPr>
        </p:nvGraphicFramePr>
        <p:xfrm>
          <a:off x="827584" y="1484781"/>
          <a:ext cx="7488832" cy="4464501"/>
        </p:xfrm>
        <a:graphic>
          <a:graphicData uri="http://schemas.openxmlformats.org/drawingml/2006/table">
            <a:tbl>
              <a:tblPr/>
              <a:tblGrid>
                <a:gridCol w="2232248"/>
                <a:gridCol w="997021"/>
                <a:gridCol w="1241004"/>
                <a:gridCol w="876003"/>
                <a:gridCol w="846412"/>
                <a:gridCol w="1296144"/>
              </a:tblGrid>
              <a:tr h="4068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Федеральный округ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Всего КСО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КСО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участники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конкурса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в номинации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КСО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–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участники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конкурса, 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0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Лучшее КМ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Лучшее ЭАМ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833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Приволжский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06833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Сибирский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06833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Уральский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83,3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06833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Южный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06833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Северо-Западный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54,5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6833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Центральный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27,8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06833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Дальневосточный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27,3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06833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Северо-Кавказский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14,3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73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Лучший финансовый контролер Российской </a:t>
            </a:r>
            <a: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Федерации</a:t>
            </a:r>
            <a:b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первый этап – состав участников</a:t>
            </a:r>
            <a:endParaRPr lang="ru-RU" sz="2400" b="1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4536504"/>
          </a:xfrm>
        </p:spPr>
        <p:txBody>
          <a:bodyPr anchor="t">
            <a:normAutofit lnSpcReduction="10000"/>
          </a:bodyPr>
          <a:lstStyle/>
          <a:p>
            <a:pPr marL="536575" indent="-536575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Российская Федерация:</a:t>
            </a:r>
          </a:p>
          <a:p>
            <a:pPr marL="1430338" indent="-2730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 председатель КСО</a:t>
            </a:r>
          </a:p>
          <a:p>
            <a:pPr marL="1430338" indent="-2730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28 аудиторов</a:t>
            </a:r>
          </a:p>
          <a:p>
            <a:pPr marL="1430338" indent="-2730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20 руководителей/заместителей стр. </a:t>
            </a:r>
            <a:r>
              <a:rPr lang="ru-RU" dirty="0" err="1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подр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-й</a:t>
            </a:r>
            <a:endParaRPr lang="ru-RU" dirty="0" smtClean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1430338" indent="-2730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21 инспектор</a:t>
            </a:r>
          </a:p>
          <a:p>
            <a:pPr marL="536575" indent="-536575" algn="just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СЗФО:</a:t>
            </a:r>
          </a:p>
          <a:p>
            <a:pPr marL="1430338" indent="-2730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 аудитор</a:t>
            </a:r>
          </a:p>
          <a:p>
            <a:pPr marL="1430338" indent="-2730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 руководителя/заместителя стр. </a:t>
            </a:r>
            <a:r>
              <a:rPr lang="ru-RU" dirty="0" err="1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подр</a:t>
            </a: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-й</a:t>
            </a:r>
            <a:endParaRPr lang="ru-RU" dirty="0" smtClean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1430338" indent="-2730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 инспектора</a:t>
            </a:r>
          </a:p>
          <a:p>
            <a:pPr marL="536575" indent="-536575" algn="just"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22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4232</TotalTime>
  <Words>981</Words>
  <Application>Microsoft Office PowerPoint</Application>
  <PresentationFormat>Экран (4:3)</PresentationFormat>
  <Paragraphs>244</Paragraphs>
  <Slides>24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NewsPrint</vt:lpstr>
      <vt:lpstr>Презентация PowerPoint</vt:lpstr>
      <vt:lpstr>Лучший финансовый контролер Российской Федерации</vt:lpstr>
      <vt:lpstr>Лучший финансовый контролер Российской Федерации</vt:lpstr>
      <vt:lpstr>Лучший финансовый контролер Российской Федерации</vt:lpstr>
      <vt:lpstr>Лучший финансовый контролер Российской Федерации первый этап</vt:lpstr>
      <vt:lpstr>Лучший финансовый контролер Российской Федерации первый этап</vt:lpstr>
      <vt:lpstr>Лучший финансовый контролер Российской Федерации первый этап</vt:lpstr>
      <vt:lpstr>Лучший финансовый контролер Российской Федерации первый этап</vt:lpstr>
      <vt:lpstr>Лучший финансовый контролер Российской Федерации первый этап – состав участников</vt:lpstr>
      <vt:lpstr>Лучший финансовый контролер Российской Федерации первый этап  СЗФО - победители</vt:lpstr>
      <vt:lpstr>Лучший финансовый контролер Российской Федерации первый этап  СЗФО - победители</vt:lpstr>
      <vt:lpstr>Лучший финансовый контролер Российской Федерации второй этап</vt:lpstr>
      <vt:lpstr>Лучший финансовый контролер Российской Федерации второй этап</vt:lpstr>
      <vt:lpstr>Лучший финансовый контролер Российской Федерации второй этап</vt:lpstr>
      <vt:lpstr>Лучший финансовый контролер Российской Федерации второй этап</vt:lpstr>
      <vt:lpstr> Оценки работ участников «Лучшее КМ» (СЗФО)</vt:lpstr>
      <vt:lpstr> Оценки работ участников «Лучшее ЭАМ» (СЗФО) </vt:lpstr>
      <vt:lpstr>АКТУАЛЬНЫЕ ВОПРОСЫ ПРОВЕДЕНИЯ КОНКУРСА</vt:lpstr>
      <vt:lpstr>ПРЕДЛАГАЕМЫЕ ИЗМЕНЕНИЯ  В ПОРЯДОК ПРОВЕДЕНИЯ КОНКУРСА</vt:lpstr>
      <vt:lpstr>ПРЕДЛАГАЕМЫЕ ИЗМЕНЕНИЯ  В ПОРЯДОК ПРОВЕДЕНИЯ КОНКУРСА</vt:lpstr>
      <vt:lpstr>ПРЕДЛАГАЕМЫЕ ИЗМЕНЕНИЯ  В ПОРЯДОК ПРОВЕДЕНИЯ КОНКУРСА</vt:lpstr>
      <vt:lpstr>ПРЕДЛАГАЕМЫЕ ИЗМЕНЕНИЯ  В ПОРЯДОК ПРОВЕДЕНИЯ КОНКУРСА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a.dorohov</dc:creator>
  <cp:lastModifiedBy>Дорохов</cp:lastModifiedBy>
  <cp:revision>246</cp:revision>
  <cp:lastPrinted>2022-07-18T12:19:59Z</cp:lastPrinted>
  <dcterms:created xsi:type="dcterms:W3CDTF">2015-04-14T06:36:30Z</dcterms:created>
  <dcterms:modified xsi:type="dcterms:W3CDTF">2022-11-22T13:53:24Z</dcterms:modified>
</cp:coreProperties>
</file>