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300" r:id="rId3"/>
    <p:sldId id="299" r:id="rId4"/>
    <p:sldId id="258" r:id="rId5"/>
    <p:sldId id="303" r:id="rId6"/>
    <p:sldId id="308" r:id="rId7"/>
    <p:sldId id="278" r:id="rId8"/>
    <p:sldId id="295" r:id="rId9"/>
    <p:sldId id="285" r:id="rId10"/>
    <p:sldId id="284" r:id="rId11"/>
    <p:sldId id="304" r:id="rId12"/>
    <p:sldId id="287" r:id="rId13"/>
    <p:sldId id="283" r:id="rId14"/>
    <p:sldId id="286" r:id="rId15"/>
    <p:sldId id="267" r:id="rId16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A5D8"/>
    <a:srgbClr val="BFA480"/>
    <a:srgbClr val="C2AD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07" autoAdjust="0"/>
  </p:normalViewPr>
  <p:slideViewPr>
    <p:cSldViewPr snapToGrid="0">
      <p:cViewPr varScale="1">
        <p:scale>
          <a:sx n="60" d="100"/>
          <a:sy n="60" d="100"/>
        </p:scale>
        <p:origin x="102" y="636"/>
      </p:cViewPr>
      <p:guideLst/>
    </p:cSldViewPr>
  </p:slideViewPr>
  <p:outlineViewPr>
    <p:cViewPr>
      <p:scale>
        <a:sx n="33" d="100"/>
        <a:sy n="33" d="100"/>
      </p:scale>
      <p:origin x="0" y="-94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проведенных КМ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</c:v>
                </c:pt>
                <c:pt idx="1">
                  <c:v>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проведенных ЭАМ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 w="9525" cap="flat" cmpd="sng" algn="ctr">
              <a:solidFill>
                <a:schemeClr val="accent4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16</c:v>
                </c:pt>
                <c:pt idx="1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303809040"/>
        <c:axId val="-1303808496"/>
      </c:barChart>
      <c:catAx>
        <c:axId val="-130380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303808496"/>
        <c:crosses val="autoZero"/>
        <c:auto val="1"/>
        <c:lblAlgn val="ctr"/>
        <c:lblOffset val="100"/>
        <c:noMultiLvlLbl val="0"/>
      </c:catAx>
      <c:valAx>
        <c:axId val="-13038084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30380904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объектов КМ и ЭАМ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</c:v>
                </c:pt>
                <c:pt idx="1">
                  <c:v>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303801968"/>
        <c:axId val="-1303795984"/>
      </c:barChart>
      <c:catAx>
        <c:axId val="-130380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303795984"/>
        <c:crosses val="autoZero"/>
        <c:auto val="1"/>
        <c:lblAlgn val="ctr"/>
        <c:lblOffset val="100"/>
        <c:noMultiLvlLbl val="0"/>
      </c:catAx>
      <c:valAx>
        <c:axId val="-1303795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30380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481211689412473E-2"/>
          <c:y val="6.7752624671916006E-2"/>
          <c:w val="0.41296678008852639"/>
          <c:h val="0.82722408136482939"/>
        </c:manualLayout>
      </c:layout>
      <c:doughnutChart>
        <c:varyColors val="1"/>
        <c:ser>
          <c:idx val="0"/>
          <c:order val="0"/>
          <c:spPr>
            <a:effectLst/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DCD-43A5-BB80-5202662A3CFD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9525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DCD-43A5-BB80-5202662A3CFD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9525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DCD-43A5-BB80-5202662A3CFD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9525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DCD-43A5-BB80-5202662A3CFD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9525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DCD-43A5-BB80-5202662A3C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'1'!$F$1:$F$5</c:f>
              <c:strCache>
                <c:ptCount val="5"/>
                <c:pt idx="0">
                  <c:v>тематические контрольные мероприятия</c:v>
                </c:pt>
                <c:pt idx="1">
                  <c:v>внешние проверки</c:v>
                </c:pt>
                <c:pt idx="2">
                  <c:v>экспертиза проектов бюджетов, их изменений</c:v>
                </c:pt>
                <c:pt idx="3">
                  <c:v>контроль исполнения бюджетов</c:v>
                </c:pt>
                <c:pt idx="4">
                  <c:v>экспертиза государственных программ</c:v>
                </c:pt>
              </c:strCache>
            </c:strRef>
          </c:cat>
          <c:val>
            <c:numRef>
              <c:f>'1'!$G$1:$G$5</c:f>
              <c:numCache>
                <c:formatCode>_-* #\ ##0_-;\-* #\ ##0_-;_-* "-"??_-;_-@_-</c:formatCode>
                <c:ptCount val="5"/>
                <c:pt idx="0">
                  <c:v>31</c:v>
                </c:pt>
                <c:pt idx="1">
                  <c:v>9</c:v>
                </c:pt>
                <c:pt idx="2">
                  <c:v>7</c:v>
                </c:pt>
                <c:pt idx="3">
                  <c:v>8</c:v>
                </c:pt>
                <c:pt idx="4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DCD-43A5-BB80-5202662A3CF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7502610479069723"/>
          <c:y val="5.6317422384970166E-2"/>
          <c:w val="0.51249331462677261"/>
          <c:h val="0.87262923551588045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20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6366719358429458"/>
          <c:y val="3.7380141269245003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 (2023 год)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/>
            </c:spPr>
          </c:dPt>
          <c:dPt>
            <c:idx val="1"/>
            <c:bubble3D val="0"/>
            <c:spPr>
              <a:solidFill>
                <a:srgbClr val="F5AF92"/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</c:spPr>
          </c:dPt>
          <c:dPt>
            <c:idx val="2"/>
            <c:bubble3D val="0"/>
            <c:spPr>
              <a:solidFill>
                <a:schemeClr val="bg2">
                  <a:lumMod val="90000"/>
                </a:schemeClr>
              </a:solidFill>
              <a:ln w="9525" cap="flat" cmpd="sng" algn="ctr">
                <a:solidFill>
                  <a:schemeClr val="bg2">
                    <a:lumMod val="50000"/>
                  </a:schemeClr>
                </a:solidFill>
                <a:round/>
              </a:ln>
              <a:effectLst/>
            </c:spPr>
          </c:dPt>
          <c:dPt>
            <c:idx val="3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9525" cap="flat" cmpd="sng" algn="ctr">
                <a:solidFill>
                  <a:schemeClr val="accent4"/>
                </a:solidFill>
                <a:round/>
              </a:ln>
              <a:effectLst/>
            </c:spPr>
          </c:dPt>
          <c:dPt>
            <c:idx val="4"/>
            <c:bubble3D val="0"/>
            <c:spPr>
              <a:solidFill>
                <a:srgbClr val="92A5D8"/>
              </a:solidFill>
              <a:ln w="9525" cap="flat" cmpd="sng" algn="ctr">
                <a:solidFill>
                  <a:schemeClr val="accent5"/>
                </a:solidFill>
                <a:round/>
              </a:ln>
              <a:effectLst/>
            </c:spPr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Нарушения при формировании и исполнении бюджетов</c:v>
                </c:pt>
                <c:pt idx="1">
                  <c:v>Нарушения при осуществлении государственных (муниципальных закупок)</c:v>
                </c:pt>
                <c:pt idx="2">
                  <c:v>Нарушения ведения бухгалерского учета, составления и представления бухгалтерской отчестности</c:v>
                </c:pt>
                <c:pt idx="3">
                  <c:v>Нарушения в сфере управления и распоряжения государственной (муниципальной) собственностью</c:v>
                </c:pt>
                <c:pt idx="4">
                  <c:v>Иные нарушения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45028.5</c:v>
                </c:pt>
                <c:pt idx="1">
                  <c:v>12694.5</c:v>
                </c:pt>
                <c:pt idx="2">
                  <c:v>0</c:v>
                </c:pt>
                <c:pt idx="3">
                  <c:v>14335.5</c:v>
                </c:pt>
                <c:pt idx="4">
                  <c:v>1411.4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933520999919903"/>
          <c:y val="0.12718695123170115"/>
          <c:w val="0.32966746067769237"/>
          <c:h val="0.744352470765645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8999603734246757"/>
          <c:y val="2.344994648013542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нарушений по группам (2023 год)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dPt>
          <c:dPt>
            <c:idx val="3"/>
            <c:bubble3D val="0"/>
            <c:spPr>
              <a:solidFill>
                <a:srgbClr val="92A5D8"/>
              </a:solidFill>
              <a:ln w="9525" cap="flat" cmpd="sng" algn="ctr">
                <a:solidFill>
                  <a:schemeClr val="accent5"/>
                </a:solidFill>
                <a:round/>
              </a:ln>
              <a:effectLst/>
            </c:spPr>
          </c:dPt>
          <c:dLbls>
            <c:numFmt formatCode="0.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Лист1!$A$2:$A$6</c:f>
              <c:strCache>
                <c:ptCount val="4"/>
                <c:pt idx="0">
                  <c:v>Нарушения при формировании и исполнении бюджетов</c:v>
                </c:pt>
                <c:pt idx="1">
                  <c:v>Нарушения при осуществлении государственных (муниципальных закупок)</c:v>
                </c:pt>
                <c:pt idx="2">
                  <c:v>Нарушения ведения бухгалерского учета, составления и представления бухгалтерской отчестности</c:v>
                </c:pt>
                <c:pt idx="3">
                  <c:v>Иные нарушения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4"/>
                <c:pt idx="0">
                  <c:v>154.5</c:v>
                </c:pt>
                <c:pt idx="1">
                  <c:v>126.8</c:v>
                </c:pt>
                <c:pt idx="2">
                  <c:v>94.6</c:v>
                </c:pt>
                <c:pt idx="3">
                  <c:v>49.5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посетителей сайта</c:v>
                </c:pt>
                <c:pt idx="1">
                  <c:v>Общее количество визитов на сайт</c:v>
                </c:pt>
                <c:pt idx="2">
                  <c:v>Количество страниц, открытых посетителями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11835</c:v>
                </c:pt>
                <c:pt idx="1">
                  <c:v>53925</c:v>
                </c:pt>
                <c:pt idx="2">
                  <c:v>199111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посетителей сайта</c:v>
                </c:pt>
                <c:pt idx="1">
                  <c:v>Общее количество визитов на сайт</c:v>
                </c:pt>
                <c:pt idx="2">
                  <c:v>Количество страниц, открытых посетителями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22781</c:v>
                </c:pt>
                <c:pt idx="1">
                  <c:v>125829</c:v>
                </c:pt>
                <c:pt idx="2">
                  <c:v>507764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посетителей сайта</c:v>
                </c:pt>
                <c:pt idx="1">
                  <c:v>Общее количество визитов на сайт</c:v>
                </c:pt>
                <c:pt idx="2">
                  <c:v>Количество страниц, открытых посетителями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45377</c:v>
                </c:pt>
                <c:pt idx="1">
                  <c:v>272664</c:v>
                </c:pt>
                <c:pt idx="2">
                  <c:v>1231279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303807952"/>
        <c:axId val="-1303799248"/>
      </c:barChart>
      <c:catAx>
        <c:axId val="-130380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303799248"/>
        <c:crosses val="autoZero"/>
        <c:auto val="1"/>
        <c:lblAlgn val="ctr"/>
        <c:lblOffset val="100"/>
        <c:noMultiLvlLbl val="0"/>
      </c:catAx>
      <c:valAx>
        <c:axId val="-13037992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303807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098393989318758"/>
          <c:y val="0.23768371313437933"/>
          <c:w val="0.10173156779673169"/>
          <c:h val="0.363762128318428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сотрудников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2021-2023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319880841185647"/>
          <c:y val="0.15055137783167288"/>
          <c:w val="0.58583819183934693"/>
          <c:h val="0.6284980941358220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Повышение квалификации сотрудников за 2021-2023 года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/>
            </c:spPr>
          </c:dPt>
          <c:dLbls>
            <c:dLbl>
              <c:idx val="2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t" anchorCtr="0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 повышение квалификации на 2024 год</c:v>
                </c:pt>
                <c:pt idx="1">
                  <c:v>Прошедшие обучение в 2021-2022 годах</c:v>
                </c:pt>
                <c:pt idx="2">
                  <c:v>Прошедшие обучение в 2023 году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9</c:v>
                </c:pt>
                <c:pt idx="2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570048309178744E-2"/>
          <c:y val="2.4467892901271302E-2"/>
          <c:w val="0.97342995169082125"/>
          <c:h val="0.853911480600792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ru-RU" sz="30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9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3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3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МКСО Калининградской области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3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МКСО Калининградской области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3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МКСО Калининградской области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1303799792"/>
        <c:axId val="-1303806320"/>
      </c:barChart>
      <c:catAx>
        <c:axId val="-13037997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303806320"/>
        <c:crosses val="autoZero"/>
        <c:auto val="1"/>
        <c:lblAlgn val="ctr"/>
        <c:lblOffset val="100"/>
        <c:noMultiLvlLbl val="0"/>
      </c:catAx>
      <c:valAx>
        <c:axId val="-1303806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30379979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2276122884501277"/>
          <c:w val="1"/>
          <c:h val="5.97269161807241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МКСО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МКСО, входящие в состав Совета ксо Калининградской области</c:v>
                </c:pt>
                <c:pt idx="1">
                  <c:v>МКСО, которые по состоянию на 31.12.2023 не вошли в состав Совета ксо Калининградской области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</c:v>
                </c:pt>
                <c:pt idx="1">
                  <c:v>8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86">
  <cs:axisTitle>
    <cs:lnRef idx="0"/>
    <cs:fillRef idx="0"/>
    <cs:effectRef idx="0"/>
    <cs:fontRef idx="major">
      <a:schemeClr val="dk1">
        <a:lumMod val="50000"/>
        <a:lumOff val="50000"/>
      </a:schemeClr>
    </cs:fontRef>
    <cs:defRPr sz="900"/>
  </cs:axisTitle>
  <cs:categoryAxis>
    <cs:lnRef idx="0"/>
    <cs:fillRef idx="0"/>
    <cs:effectRef idx="0"/>
    <cs:fontRef idx="major">
      <a:schemeClr val="dk1">
        <a:lumMod val="50000"/>
        <a:lumOff val="50000"/>
      </a:schemeClr>
    </cs:fontRef>
    <cs:defRPr sz="9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/>
    <cs:bodyPr lIns="38100" tIns="19050" rIns="38100" bIns="19050">
      <a:spAutoFit/>
    </cs:bodyPr>
  </cs:dataLabel>
  <cs:dataLabelCallout>
    <cs:lnRef idx="0"/>
    <cs:fillRef idx="0"/>
    <cs:effectRef idx="0"/>
    <cs:fontRef idx="major">
      <a:schemeClr val="dk1">
        <a:lumMod val="50000"/>
        <a:lumOff val="50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9525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  <a:lumOff val="1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ajor">
      <a:schemeClr val="dk1">
        <a:lumMod val="50000"/>
        <a:lumOff val="50000"/>
      </a:schemeClr>
    </cs:fontRef>
    <cs:defRPr sz="900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chemeClr val="bg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spc="0" normalizeH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ajor">
      <a:schemeClr val="dk1">
        <a:lumMod val="50000"/>
        <a:lumOff val="50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ajor">
      <a:schemeClr val="dk1">
        <a:lumMod val="50000"/>
        <a:lumOff val="50000"/>
      </a:schemeClr>
    </cs:fontRef>
    <cs:defRPr sz="9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B798A1-98FB-437B-B44A-677E91C905A0}" type="doc">
      <dgm:prSet loTypeId="urn:microsoft.com/office/officeart/2008/layout/PictureStrips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2EC432A-6E3D-45C5-9EFB-ED4535CB72BD}" type="pres">
      <dgm:prSet presAssocID="{D1B798A1-98FB-437B-B44A-677E91C905A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D4BD684-AA6A-4FE9-B9C7-CB167397983A}" type="presOf" srcId="{D1B798A1-98FB-437B-B44A-677E91C905A0}" destId="{C2EC432A-6E3D-45C5-9EFB-ED4535CB72BD}" srcOrd="0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2D3885-C22F-4498-9B8F-62F8D422DAEE}" type="doc">
      <dgm:prSet loTypeId="urn:microsoft.com/office/officeart/2005/8/layout/vList2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5429A260-C952-4A74-B413-D3AD4433342C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Соглашения о взаимодействии Контрольно-счетной палаты Калининградской области с МКСО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DFFBF9-38A1-4EB1-98A5-543B91BFDE5A}" type="parTrans" cxnId="{8E6A519A-FA15-4D23-A9ED-8E0B9FF447C6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19ECC4-1858-49BD-909E-9A1811953AE0}" type="sibTrans" cxnId="{8E6A519A-FA15-4D23-A9ED-8E0B9FF447C6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8C1A9D-AB69-435D-9915-D4F70F6598D4}">
      <dgm:prSet custT="1"/>
      <dgm:spPr/>
      <dgm:t>
        <a:bodyPr/>
        <a:lstStyle/>
        <a:p>
          <a:pPr algn="ctr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работы Контрольно-счетной палаты Калининградской области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3C8A62-1462-4D39-B4F2-BB1AB1595CB5}" type="parTrans" cxnId="{D775F2FC-67BE-46CB-B56A-9FFEB5ABA87D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360B7B-762A-46F3-8BE1-373C94594ED2}" type="sibTrans" cxnId="{D775F2FC-67BE-46CB-B56A-9FFEB5ABA87D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F9B8DD-E060-43C5-80E4-B220BAED4A1A}">
      <dgm:prSet custT="1"/>
      <dgm:spPr/>
      <dgm:t>
        <a:bodyPr/>
        <a:lstStyle/>
        <a:p>
          <a:pPr algn="ctr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Обучающие семинары Счетной палаты </a:t>
          </a:r>
          <a:b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Российской Федерации, Союза МКСО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F9ED79-2112-4381-A71F-421FEF931B4D}" type="parTrans" cxnId="{DF4502AB-607B-427F-9080-E37122E15F4A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AF37EF-8E3C-46C7-94BA-407EDF562B7E}" type="sibTrans" cxnId="{DF4502AB-607B-427F-9080-E37122E15F4A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4A81C9-1A1E-4A0E-AF2B-E9DC34CDFF09}">
      <dgm:prSet custT="1"/>
      <dgm:spPr/>
      <dgm:t>
        <a:bodyPr/>
        <a:lstStyle/>
        <a:p>
          <a:pPr algn="ctr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работы Совета контрольно-счетных органов Калининградской области на 2024 год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DC8A76-F861-4D3C-910B-E34A0C625E4A}" type="parTrans" cxnId="{993E8135-6D3B-4686-A7D9-94F11D66CD8F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608F65-3037-4F6F-A608-375693B8B8D1}" type="sibTrans" cxnId="{993E8135-6D3B-4686-A7D9-94F11D66CD8F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599472-C695-48C6-AAFB-B4810B1164FC}">
      <dgm:prSet custT="1"/>
      <dgm:spPr/>
      <dgm:t>
        <a:bodyPr/>
        <a:lstStyle/>
        <a:p>
          <a:pPr algn="ctr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Запросы Счетной палаты Российской Федерации, Совета контрольно-счетных органов при СП РФ, </a:t>
          </a:r>
          <a:b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иных контрольно-счетных органов субъектов РФ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6CBA36-2DBC-490F-B1A4-F036F8AC8529}" type="parTrans" cxnId="{96984A3F-CCA5-41C4-BB91-755F48C628D5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274A0D-CA19-4AFD-AF97-4AA25E6D5711}" type="sibTrans" cxnId="{96984A3F-CCA5-41C4-BB91-755F48C628D5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78F469-8135-494C-9937-552F6D57B294}" type="pres">
      <dgm:prSet presAssocID="{812D3885-C22F-4498-9B8F-62F8D422DA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104B68-739A-4A11-810C-4533FA37CCBB}" type="pres">
      <dgm:prSet presAssocID="{5429A260-C952-4A74-B413-D3AD4433342C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8D05F6-7636-4121-A271-5540EA0405F7}" type="pres">
      <dgm:prSet presAssocID="{C519ECC4-1858-49BD-909E-9A1811953AE0}" presName="spacer" presStyleCnt="0"/>
      <dgm:spPr/>
      <dgm:t>
        <a:bodyPr/>
        <a:lstStyle/>
        <a:p>
          <a:endParaRPr lang="ru-RU"/>
        </a:p>
      </dgm:t>
    </dgm:pt>
    <dgm:pt modelId="{B79EB522-436B-430D-A63C-9DB933BC84C8}" type="pres">
      <dgm:prSet presAssocID="{624A81C9-1A1E-4A0E-AF2B-E9DC34CDFF09}" presName="parentText" presStyleLbl="node1" presStyleIdx="1" presStyleCnt="5" custLinFactNeighborX="-36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7438B-34BC-4E19-B679-5346563957EC}" type="pres">
      <dgm:prSet presAssocID="{33608F65-3037-4F6F-A608-375693B8B8D1}" presName="spacer" presStyleCnt="0"/>
      <dgm:spPr/>
      <dgm:t>
        <a:bodyPr/>
        <a:lstStyle/>
        <a:p>
          <a:endParaRPr lang="ru-RU"/>
        </a:p>
      </dgm:t>
    </dgm:pt>
    <dgm:pt modelId="{98FD6B09-0391-4168-BE12-646C8F6C664D}" type="pres">
      <dgm:prSet presAssocID="{188C1A9D-AB69-435D-9915-D4F70F6598D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44530E-A477-4CE9-9419-4BE101F176A0}" type="pres">
      <dgm:prSet presAssocID="{B1360B7B-762A-46F3-8BE1-373C94594ED2}" presName="spacer" presStyleCnt="0"/>
      <dgm:spPr/>
      <dgm:t>
        <a:bodyPr/>
        <a:lstStyle/>
        <a:p>
          <a:endParaRPr lang="ru-RU"/>
        </a:p>
      </dgm:t>
    </dgm:pt>
    <dgm:pt modelId="{9576AB32-B3F9-4AA7-BE11-C68C61009DE0}" type="pres">
      <dgm:prSet presAssocID="{9C599472-C695-48C6-AAFB-B4810B1164F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EA4451-0FBE-419A-BF9D-D31F176149E0}" type="pres">
      <dgm:prSet presAssocID="{63274A0D-CA19-4AFD-AF97-4AA25E6D5711}" presName="spacer" presStyleCnt="0"/>
      <dgm:spPr/>
      <dgm:t>
        <a:bodyPr/>
        <a:lstStyle/>
        <a:p>
          <a:endParaRPr lang="ru-RU"/>
        </a:p>
      </dgm:t>
    </dgm:pt>
    <dgm:pt modelId="{159F95EC-008D-4D88-8082-90F39923E750}" type="pres">
      <dgm:prSet presAssocID="{4EF9B8DD-E060-43C5-80E4-B220BAED4A1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9EE369-659D-449E-A226-85108C6887B1}" type="presOf" srcId="{5429A260-C952-4A74-B413-D3AD4433342C}" destId="{CD104B68-739A-4A11-810C-4533FA37CCBB}" srcOrd="0" destOrd="0" presId="urn:microsoft.com/office/officeart/2005/8/layout/vList2"/>
    <dgm:cxn modelId="{8E6A519A-FA15-4D23-A9ED-8E0B9FF447C6}" srcId="{812D3885-C22F-4498-9B8F-62F8D422DAEE}" destId="{5429A260-C952-4A74-B413-D3AD4433342C}" srcOrd="0" destOrd="0" parTransId="{89DFFBF9-38A1-4EB1-98A5-543B91BFDE5A}" sibTransId="{C519ECC4-1858-49BD-909E-9A1811953AE0}"/>
    <dgm:cxn modelId="{96984A3F-CCA5-41C4-BB91-755F48C628D5}" srcId="{812D3885-C22F-4498-9B8F-62F8D422DAEE}" destId="{9C599472-C695-48C6-AAFB-B4810B1164FC}" srcOrd="3" destOrd="0" parTransId="{DE6CBA36-2DBC-490F-B1A4-F036F8AC8529}" sibTransId="{63274A0D-CA19-4AFD-AF97-4AA25E6D5711}"/>
    <dgm:cxn modelId="{82C68E72-B8D9-4250-87D2-5A00C026EF7F}" type="presOf" srcId="{812D3885-C22F-4498-9B8F-62F8D422DAEE}" destId="{0878F469-8135-494C-9937-552F6D57B294}" srcOrd="0" destOrd="0" presId="urn:microsoft.com/office/officeart/2005/8/layout/vList2"/>
    <dgm:cxn modelId="{AE74F667-5A2F-45DF-8092-BAFF6ECED60A}" type="presOf" srcId="{9C599472-C695-48C6-AAFB-B4810B1164FC}" destId="{9576AB32-B3F9-4AA7-BE11-C68C61009DE0}" srcOrd="0" destOrd="0" presId="urn:microsoft.com/office/officeart/2005/8/layout/vList2"/>
    <dgm:cxn modelId="{D775F2FC-67BE-46CB-B56A-9FFEB5ABA87D}" srcId="{812D3885-C22F-4498-9B8F-62F8D422DAEE}" destId="{188C1A9D-AB69-435D-9915-D4F70F6598D4}" srcOrd="2" destOrd="0" parTransId="{ED3C8A62-1462-4D39-B4F2-BB1AB1595CB5}" sibTransId="{B1360B7B-762A-46F3-8BE1-373C94594ED2}"/>
    <dgm:cxn modelId="{993E8135-6D3B-4686-A7D9-94F11D66CD8F}" srcId="{812D3885-C22F-4498-9B8F-62F8D422DAEE}" destId="{624A81C9-1A1E-4A0E-AF2B-E9DC34CDFF09}" srcOrd="1" destOrd="0" parTransId="{F5DC8A76-F861-4D3C-910B-E34A0C625E4A}" sibTransId="{33608F65-3037-4F6F-A608-375693B8B8D1}"/>
    <dgm:cxn modelId="{C3FCACF0-C5AF-465B-8728-A9A4CF24BC79}" type="presOf" srcId="{4EF9B8DD-E060-43C5-80E4-B220BAED4A1A}" destId="{159F95EC-008D-4D88-8082-90F39923E750}" srcOrd="0" destOrd="0" presId="urn:microsoft.com/office/officeart/2005/8/layout/vList2"/>
    <dgm:cxn modelId="{F6DD1A5E-CBBE-44B3-8620-434A3C938797}" type="presOf" srcId="{624A81C9-1A1E-4A0E-AF2B-E9DC34CDFF09}" destId="{B79EB522-436B-430D-A63C-9DB933BC84C8}" srcOrd="0" destOrd="0" presId="urn:microsoft.com/office/officeart/2005/8/layout/vList2"/>
    <dgm:cxn modelId="{DF4502AB-607B-427F-9080-E37122E15F4A}" srcId="{812D3885-C22F-4498-9B8F-62F8D422DAEE}" destId="{4EF9B8DD-E060-43C5-80E4-B220BAED4A1A}" srcOrd="4" destOrd="0" parTransId="{98F9ED79-2112-4381-A71F-421FEF931B4D}" sibTransId="{EFAF37EF-8E3C-46C7-94BA-407EDF562B7E}"/>
    <dgm:cxn modelId="{6FE33AB4-AD33-4693-A02D-86CDDB741503}" type="presOf" srcId="{188C1A9D-AB69-435D-9915-D4F70F6598D4}" destId="{98FD6B09-0391-4168-BE12-646C8F6C664D}" srcOrd="0" destOrd="0" presId="urn:microsoft.com/office/officeart/2005/8/layout/vList2"/>
    <dgm:cxn modelId="{784A98E7-32AD-49D4-AC95-D9B5F584DD3A}" type="presParOf" srcId="{0878F469-8135-494C-9937-552F6D57B294}" destId="{CD104B68-739A-4A11-810C-4533FA37CCBB}" srcOrd="0" destOrd="0" presId="urn:microsoft.com/office/officeart/2005/8/layout/vList2"/>
    <dgm:cxn modelId="{633498B3-3E17-4F69-BD56-188BA7EF9410}" type="presParOf" srcId="{0878F469-8135-494C-9937-552F6D57B294}" destId="{838D05F6-7636-4121-A271-5540EA0405F7}" srcOrd="1" destOrd="0" presId="urn:microsoft.com/office/officeart/2005/8/layout/vList2"/>
    <dgm:cxn modelId="{FC4BC737-74F0-4FD3-959F-72CB6F1E0AA0}" type="presParOf" srcId="{0878F469-8135-494C-9937-552F6D57B294}" destId="{B79EB522-436B-430D-A63C-9DB933BC84C8}" srcOrd="2" destOrd="0" presId="urn:microsoft.com/office/officeart/2005/8/layout/vList2"/>
    <dgm:cxn modelId="{98C6AF33-FA1A-461F-BB03-24197AF1C621}" type="presParOf" srcId="{0878F469-8135-494C-9937-552F6D57B294}" destId="{1497438B-34BC-4E19-B679-5346563957EC}" srcOrd="3" destOrd="0" presId="urn:microsoft.com/office/officeart/2005/8/layout/vList2"/>
    <dgm:cxn modelId="{56003010-5C70-4A8D-9D78-98100A99C9CE}" type="presParOf" srcId="{0878F469-8135-494C-9937-552F6D57B294}" destId="{98FD6B09-0391-4168-BE12-646C8F6C664D}" srcOrd="4" destOrd="0" presId="urn:microsoft.com/office/officeart/2005/8/layout/vList2"/>
    <dgm:cxn modelId="{267B1600-986F-40B7-8E69-8381254E301B}" type="presParOf" srcId="{0878F469-8135-494C-9937-552F6D57B294}" destId="{C644530E-A477-4CE9-9419-4BE101F176A0}" srcOrd="5" destOrd="0" presId="urn:microsoft.com/office/officeart/2005/8/layout/vList2"/>
    <dgm:cxn modelId="{6CB27854-12EB-49F4-BC02-8E282E90E170}" type="presParOf" srcId="{0878F469-8135-494C-9937-552F6D57B294}" destId="{9576AB32-B3F9-4AA7-BE11-C68C61009DE0}" srcOrd="6" destOrd="0" presId="urn:microsoft.com/office/officeart/2005/8/layout/vList2"/>
    <dgm:cxn modelId="{31EE0991-C19B-4436-A3FB-FCC1114DA4F1}" type="presParOf" srcId="{0878F469-8135-494C-9937-552F6D57B294}" destId="{E5EA4451-0FBE-419A-BF9D-D31F176149E0}" srcOrd="7" destOrd="0" presId="urn:microsoft.com/office/officeart/2005/8/layout/vList2"/>
    <dgm:cxn modelId="{EF263729-6A9F-49EB-AEFC-01C7B04C55AD}" type="presParOf" srcId="{0878F469-8135-494C-9937-552F6D57B294}" destId="{159F95EC-008D-4D88-8082-90F39923E75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2D3885-C22F-4498-9B8F-62F8D422DAEE}" type="doc">
      <dgm:prSet loTypeId="urn:microsoft.com/office/officeart/2005/8/layout/vList2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5429A260-C952-4A74-B413-D3AD4433342C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дальнейшая цифровая трансформация внешнего финансового контроля, использование в полной мере государственных информационных систем, в том числе в риск-ориентированном подходе к выбору объектов контроля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DFFBF9-38A1-4EB1-98A5-543B91BFDE5A}" type="parTrans" cxnId="{8E6A519A-FA15-4D23-A9ED-8E0B9FF447C6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19ECC4-1858-49BD-909E-9A1811953AE0}" type="sibTrans" cxnId="{8E6A519A-FA15-4D23-A9ED-8E0B9FF447C6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8C1A9D-AB69-435D-9915-D4F70F6598D4}">
      <dgm:prSet custT="1"/>
      <dgm:spPr/>
      <dgm:t>
        <a:bodyPr/>
        <a:lstStyle/>
        <a:p>
          <a:pPr algn="ctr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продолжение работы по укреплению и развитию межведомственной системы государственного финансового контроля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3C8A62-1462-4D39-B4F2-BB1AB1595CB5}" type="parTrans" cxnId="{D775F2FC-67BE-46CB-B56A-9FFEB5ABA87D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360B7B-762A-46F3-8BE1-373C94594ED2}" type="sibTrans" cxnId="{D775F2FC-67BE-46CB-B56A-9FFEB5ABA87D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F9B8DD-E060-43C5-80E4-B220BAED4A1A}">
      <dgm:prSet custT="1"/>
      <dgm:spPr/>
      <dgm:t>
        <a:bodyPr/>
        <a:lstStyle/>
        <a:p>
          <a:pPr algn="ctr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в рамках риск-ориентированного подхода регулярного (оперативного) контроля за показателями формирования и исполнения областного бюджета и бюджета ТФОМС Калининградской области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F9ED79-2112-4381-A71F-421FEF931B4D}" type="parTrans" cxnId="{DF4502AB-607B-427F-9080-E37122E15F4A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AF37EF-8E3C-46C7-94BA-407EDF562B7E}" type="sibTrans" cxnId="{DF4502AB-607B-427F-9080-E37122E15F4A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74391F-6459-41FA-9121-764EBB82CDE8}">
      <dgm:prSet custT="1"/>
      <dgm:spPr/>
      <dgm:t>
        <a:bodyPr/>
        <a:lstStyle/>
        <a:p>
          <a:pPr algn="ctr"/>
          <a:r>
            <a:rPr lang="ru-RU" sz="1600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и расширение межведомственного информационного взаимодействия с федеральными и областными органами исполнительной власти</a:t>
          </a:r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A17D1B-DF1D-4E96-995A-36ABDD818164}" type="parTrans" cxnId="{57991E6C-9B9D-443F-B156-286192748A9E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149EBD-BD41-4D2E-847A-A38CC8FFAEDD}" type="sibTrans" cxnId="{57991E6C-9B9D-443F-B156-286192748A9E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02F94A-2569-4AE1-9F8C-B6404390E43D}">
      <dgm:prSet custT="1"/>
      <dgm:spPr/>
      <dgm:t>
        <a:bodyPr/>
        <a:lstStyle/>
        <a:p>
          <a:pPr algn="ctr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обмена опытом работы с муниципальными контрольно-счетными органами, внедрение в практику совместных и параллельных контрольных и экспертно-аналитических мероприятий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48E716-9036-4609-845C-E55125DE67BE}" type="parTrans" cxnId="{C4AB42DD-1683-461C-B7A8-AC07DCE6E97C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9B141F-63C0-4B8F-8DE0-AEC4A86FD0B3}" type="sibTrans" cxnId="{C4AB42DD-1683-461C-B7A8-AC07DCE6E97C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4A81C9-1A1E-4A0E-AF2B-E9DC34CDFF09}">
      <dgm:prSet custT="1"/>
      <dgm:spPr>
        <a:ln>
          <a:noFill/>
        </a:ln>
      </dgm:spPr>
      <dgm:t>
        <a:bodyPr/>
        <a:lstStyle/>
        <a:p>
          <a:pPr algn="ctr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усиление последующего контроля, в том числе по проверке устранения выявленных в прошлые годы нарушений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DC8A76-F861-4D3C-910B-E34A0C625E4A}" type="parTrans" cxnId="{993E8135-6D3B-4686-A7D9-94F11D66CD8F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608F65-3037-4F6F-A608-375693B8B8D1}" type="sibTrans" cxnId="{993E8135-6D3B-4686-A7D9-94F11D66CD8F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599472-C695-48C6-AAFB-B4810B1164FC}">
      <dgm:prSet custT="1"/>
      <dgm:spPr/>
      <dgm:t>
        <a:bodyPr/>
        <a:lstStyle/>
        <a:p>
          <a:pPr algn="ctr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продолжение работы по реализации рекомендаций Палаты, нацеленных на предотвращение рисков неправильного и неэффективного использования государственных средств и имущества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6CBA36-2DBC-490F-B1A4-F036F8AC8529}" type="parTrans" cxnId="{96984A3F-CCA5-41C4-BB91-755F48C628D5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274A0D-CA19-4AFD-AF97-4AA25E6D5711}" type="sibTrans" cxnId="{96984A3F-CCA5-41C4-BB91-755F48C628D5}">
      <dgm:prSet/>
      <dgm:spPr/>
      <dgm:t>
        <a:bodyPr/>
        <a:lstStyle/>
        <a:p>
          <a:pPr algn="ctr"/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78F469-8135-494C-9937-552F6D57B294}" type="pres">
      <dgm:prSet presAssocID="{812D3885-C22F-4498-9B8F-62F8D422DA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104B68-739A-4A11-810C-4533FA37CCBB}" type="pres">
      <dgm:prSet presAssocID="{5429A260-C952-4A74-B413-D3AD4433342C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8D05F6-7636-4121-A271-5540EA0405F7}" type="pres">
      <dgm:prSet presAssocID="{C519ECC4-1858-49BD-909E-9A1811953AE0}" presName="spacer" presStyleCnt="0"/>
      <dgm:spPr/>
      <dgm:t>
        <a:bodyPr/>
        <a:lstStyle/>
        <a:p>
          <a:endParaRPr lang="ru-RU"/>
        </a:p>
      </dgm:t>
    </dgm:pt>
    <dgm:pt modelId="{B79EB522-436B-430D-A63C-9DB933BC84C8}" type="pres">
      <dgm:prSet presAssocID="{624A81C9-1A1E-4A0E-AF2B-E9DC34CDFF09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7438B-34BC-4E19-B679-5346563957EC}" type="pres">
      <dgm:prSet presAssocID="{33608F65-3037-4F6F-A608-375693B8B8D1}" presName="spacer" presStyleCnt="0"/>
      <dgm:spPr/>
      <dgm:t>
        <a:bodyPr/>
        <a:lstStyle/>
        <a:p>
          <a:endParaRPr lang="ru-RU"/>
        </a:p>
      </dgm:t>
    </dgm:pt>
    <dgm:pt modelId="{98FD6B09-0391-4168-BE12-646C8F6C664D}" type="pres">
      <dgm:prSet presAssocID="{188C1A9D-AB69-435D-9915-D4F70F6598D4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44530E-A477-4CE9-9419-4BE101F176A0}" type="pres">
      <dgm:prSet presAssocID="{B1360B7B-762A-46F3-8BE1-373C94594ED2}" presName="spacer" presStyleCnt="0"/>
      <dgm:spPr/>
      <dgm:t>
        <a:bodyPr/>
        <a:lstStyle/>
        <a:p>
          <a:endParaRPr lang="ru-RU"/>
        </a:p>
      </dgm:t>
    </dgm:pt>
    <dgm:pt modelId="{9576AB32-B3F9-4AA7-BE11-C68C61009DE0}" type="pres">
      <dgm:prSet presAssocID="{9C599472-C695-48C6-AAFB-B4810B1164FC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EA4451-0FBE-419A-BF9D-D31F176149E0}" type="pres">
      <dgm:prSet presAssocID="{63274A0D-CA19-4AFD-AF97-4AA25E6D5711}" presName="spacer" presStyleCnt="0"/>
      <dgm:spPr/>
      <dgm:t>
        <a:bodyPr/>
        <a:lstStyle/>
        <a:p>
          <a:endParaRPr lang="ru-RU"/>
        </a:p>
      </dgm:t>
    </dgm:pt>
    <dgm:pt modelId="{159F95EC-008D-4D88-8082-90F39923E750}" type="pres">
      <dgm:prSet presAssocID="{4EF9B8DD-E060-43C5-80E4-B220BAED4A1A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732EA-121B-4F5A-BAF4-AE8120D7BC4B}" type="pres">
      <dgm:prSet presAssocID="{EFAF37EF-8E3C-46C7-94BA-407EDF562B7E}" presName="spacer" presStyleCnt="0"/>
      <dgm:spPr/>
      <dgm:t>
        <a:bodyPr/>
        <a:lstStyle/>
        <a:p>
          <a:endParaRPr lang="ru-RU"/>
        </a:p>
      </dgm:t>
    </dgm:pt>
    <dgm:pt modelId="{142631D4-A3D6-4F10-8BDE-0D60011D88E5}" type="pres">
      <dgm:prSet presAssocID="{1E74391F-6459-41FA-9121-764EBB82CDE8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ABFD33-3DCB-460A-A31A-925C52821C2A}" type="pres">
      <dgm:prSet presAssocID="{81149EBD-BD41-4D2E-847A-A38CC8FFAEDD}" presName="spacer" presStyleCnt="0"/>
      <dgm:spPr/>
      <dgm:t>
        <a:bodyPr/>
        <a:lstStyle/>
        <a:p>
          <a:endParaRPr lang="ru-RU"/>
        </a:p>
      </dgm:t>
    </dgm:pt>
    <dgm:pt modelId="{AE15C4CC-C46D-4239-B3B7-07DEEFD1DF6B}" type="pres">
      <dgm:prSet presAssocID="{BA02F94A-2569-4AE1-9F8C-B6404390E43D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83F099-E348-4CF8-9D95-91595B02C7CB}" type="presOf" srcId="{1E74391F-6459-41FA-9121-764EBB82CDE8}" destId="{142631D4-A3D6-4F10-8BDE-0D60011D88E5}" srcOrd="0" destOrd="0" presId="urn:microsoft.com/office/officeart/2005/8/layout/vList2"/>
    <dgm:cxn modelId="{D3DE75DC-4A80-4660-B52A-E3F634499B2E}" type="presOf" srcId="{5429A260-C952-4A74-B413-D3AD4433342C}" destId="{CD104B68-739A-4A11-810C-4533FA37CCBB}" srcOrd="0" destOrd="0" presId="urn:microsoft.com/office/officeart/2005/8/layout/vList2"/>
    <dgm:cxn modelId="{EA4C9060-FAD0-40DB-8922-2A4D93C4E9B0}" type="presOf" srcId="{9C599472-C695-48C6-AAFB-B4810B1164FC}" destId="{9576AB32-B3F9-4AA7-BE11-C68C61009DE0}" srcOrd="0" destOrd="0" presId="urn:microsoft.com/office/officeart/2005/8/layout/vList2"/>
    <dgm:cxn modelId="{D86FFE79-7F74-4438-9FC7-4F330100FF0B}" type="presOf" srcId="{BA02F94A-2569-4AE1-9F8C-B6404390E43D}" destId="{AE15C4CC-C46D-4239-B3B7-07DEEFD1DF6B}" srcOrd="0" destOrd="0" presId="urn:microsoft.com/office/officeart/2005/8/layout/vList2"/>
    <dgm:cxn modelId="{57991E6C-9B9D-443F-B156-286192748A9E}" srcId="{812D3885-C22F-4498-9B8F-62F8D422DAEE}" destId="{1E74391F-6459-41FA-9121-764EBB82CDE8}" srcOrd="5" destOrd="0" parTransId="{C0A17D1B-DF1D-4E96-995A-36ABDD818164}" sibTransId="{81149EBD-BD41-4D2E-847A-A38CC8FFAEDD}"/>
    <dgm:cxn modelId="{8E6A519A-FA15-4D23-A9ED-8E0B9FF447C6}" srcId="{812D3885-C22F-4498-9B8F-62F8D422DAEE}" destId="{5429A260-C952-4A74-B413-D3AD4433342C}" srcOrd="0" destOrd="0" parTransId="{89DFFBF9-38A1-4EB1-98A5-543B91BFDE5A}" sibTransId="{C519ECC4-1858-49BD-909E-9A1811953AE0}"/>
    <dgm:cxn modelId="{96984A3F-CCA5-41C4-BB91-755F48C628D5}" srcId="{812D3885-C22F-4498-9B8F-62F8D422DAEE}" destId="{9C599472-C695-48C6-AAFB-B4810B1164FC}" srcOrd="3" destOrd="0" parTransId="{DE6CBA36-2DBC-490F-B1A4-F036F8AC8529}" sibTransId="{63274A0D-CA19-4AFD-AF97-4AA25E6D5711}"/>
    <dgm:cxn modelId="{D9143A19-4704-4150-88D0-443B0F6CD22B}" type="presOf" srcId="{624A81C9-1A1E-4A0E-AF2B-E9DC34CDFF09}" destId="{B79EB522-436B-430D-A63C-9DB933BC84C8}" srcOrd="0" destOrd="0" presId="urn:microsoft.com/office/officeart/2005/8/layout/vList2"/>
    <dgm:cxn modelId="{D775F2FC-67BE-46CB-B56A-9FFEB5ABA87D}" srcId="{812D3885-C22F-4498-9B8F-62F8D422DAEE}" destId="{188C1A9D-AB69-435D-9915-D4F70F6598D4}" srcOrd="2" destOrd="0" parTransId="{ED3C8A62-1462-4D39-B4F2-BB1AB1595CB5}" sibTransId="{B1360B7B-762A-46F3-8BE1-373C94594ED2}"/>
    <dgm:cxn modelId="{4B5DDAA9-D016-4D06-80A0-A89BEECF9BB1}" type="presOf" srcId="{188C1A9D-AB69-435D-9915-D4F70F6598D4}" destId="{98FD6B09-0391-4168-BE12-646C8F6C664D}" srcOrd="0" destOrd="0" presId="urn:microsoft.com/office/officeart/2005/8/layout/vList2"/>
    <dgm:cxn modelId="{7931E1D4-50B1-4E99-942C-0395BAE54669}" type="presOf" srcId="{4EF9B8DD-E060-43C5-80E4-B220BAED4A1A}" destId="{159F95EC-008D-4D88-8082-90F39923E750}" srcOrd="0" destOrd="0" presId="urn:microsoft.com/office/officeart/2005/8/layout/vList2"/>
    <dgm:cxn modelId="{C4AB42DD-1683-461C-B7A8-AC07DCE6E97C}" srcId="{812D3885-C22F-4498-9B8F-62F8D422DAEE}" destId="{BA02F94A-2569-4AE1-9F8C-B6404390E43D}" srcOrd="6" destOrd="0" parTransId="{6248E716-9036-4609-845C-E55125DE67BE}" sibTransId="{A29B141F-63C0-4B8F-8DE0-AEC4A86FD0B3}"/>
    <dgm:cxn modelId="{993E8135-6D3B-4686-A7D9-94F11D66CD8F}" srcId="{812D3885-C22F-4498-9B8F-62F8D422DAEE}" destId="{624A81C9-1A1E-4A0E-AF2B-E9DC34CDFF09}" srcOrd="1" destOrd="0" parTransId="{F5DC8A76-F861-4D3C-910B-E34A0C625E4A}" sibTransId="{33608F65-3037-4F6F-A608-375693B8B8D1}"/>
    <dgm:cxn modelId="{84BF33FC-7613-46A0-9A1B-24171150D42F}" type="presOf" srcId="{812D3885-C22F-4498-9B8F-62F8D422DAEE}" destId="{0878F469-8135-494C-9937-552F6D57B294}" srcOrd="0" destOrd="0" presId="urn:microsoft.com/office/officeart/2005/8/layout/vList2"/>
    <dgm:cxn modelId="{DF4502AB-607B-427F-9080-E37122E15F4A}" srcId="{812D3885-C22F-4498-9B8F-62F8D422DAEE}" destId="{4EF9B8DD-E060-43C5-80E4-B220BAED4A1A}" srcOrd="4" destOrd="0" parTransId="{98F9ED79-2112-4381-A71F-421FEF931B4D}" sibTransId="{EFAF37EF-8E3C-46C7-94BA-407EDF562B7E}"/>
    <dgm:cxn modelId="{A533FAA6-2E51-45F8-A50E-F55E09605FEA}" type="presParOf" srcId="{0878F469-8135-494C-9937-552F6D57B294}" destId="{CD104B68-739A-4A11-810C-4533FA37CCBB}" srcOrd="0" destOrd="0" presId="urn:microsoft.com/office/officeart/2005/8/layout/vList2"/>
    <dgm:cxn modelId="{3C5EDC31-6ADB-45C6-90C6-ABAD4E0E09BD}" type="presParOf" srcId="{0878F469-8135-494C-9937-552F6D57B294}" destId="{838D05F6-7636-4121-A271-5540EA0405F7}" srcOrd="1" destOrd="0" presId="urn:microsoft.com/office/officeart/2005/8/layout/vList2"/>
    <dgm:cxn modelId="{0852CA9E-75CB-4EE2-BF61-5C028FC6177B}" type="presParOf" srcId="{0878F469-8135-494C-9937-552F6D57B294}" destId="{B79EB522-436B-430D-A63C-9DB933BC84C8}" srcOrd="2" destOrd="0" presId="urn:microsoft.com/office/officeart/2005/8/layout/vList2"/>
    <dgm:cxn modelId="{0926B803-F41C-4EBF-8A62-96660475F3AD}" type="presParOf" srcId="{0878F469-8135-494C-9937-552F6D57B294}" destId="{1497438B-34BC-4E19-B679-5346563957EC}" srcOrd="3" destOrd="0" presId="urn:microsoft.com/office/officeart/2005/8/layout/vList2"/>
    <dgm:cxn modelId="{8DFCD560-35D1-4B91-B938-0D57BD467BD1}" type="presParOf" srcId="{0878F469-8135-494C-9937-552F6D57B294}" destId="{98FD6B09-0391-4168-BE12-646C8F6C664D}" srcOrd="4" destOrd="0" presId="urn:microsoft.com/office/officeart/2005/8/layout/vList2"/>
    <dgm:cxn modelId="{FE20AFD8-1CC3-44BF-9F1F-70BA798AAE94}" type="presParOf" srcId="{0878F469-8135-494C-9937-552F6D57B294}" destId="{C644530E-A477-4CE9-9419-4BE101F176A0}" srcOrd="5" destOrd="0" presId="urn:microsoft.com/office/officeart/2005/8/layout/vList2"/>
    <dgm:cxn modelId="{47A40625-6BE7-4AD5-AEFE-8ECDFB33F6FA}" type="presParOf" srcId="{0878F469-8135-494C-9937-552F6D57B294}" destId="{9576AB32-B3F9-4AA7-BE11-C68C61009DE0}" srcOrd="6" destOrd="0" presId="urn:microsoft.com/office/officeart/2005/8/layout/vList2"/>
    <dgm:cxn modelId="{48C460B0-A725-4117-BC60-C55453517A8A}" type="presParOf" srcId="{0878F469-8135-494C-9937-552F6D57B294}" destId="{E5EA4451-0FBE-419A-BF9D-D31F176149E0}" srcOrd="7" destOrd="0" presId="urn:microsoft.com/office/officeart/2005/8/layout/vList2"/>
    <dgm:cxn modelId="{AE57FA01-9FA4-4D21-B909-48D4C69248CB}" type="presParOf" srcId="{0878F469-8135-494C-9937-552F6D57B294}" destId="{159F95EC-008D-4D88-8082-90F39923E750}" srcOrd="8" destOrd="0" presId="urn:microsoft.com/office/officeart/2005/8/layout/vList2"/>
    <dgm:cxn modelId="{8CFA4955-AB7C-4ECF-B2EA-7346965AF9D3}" type="presParOf" srcId="{0878F469-8135-494C-9937-552F6D57B294}" destId="{152732EA-121B-4F5A-BAF4-AE8120D7BC4B}" srcOrd="9" destOrd="0" presId="urn:microsoft.com/office/officeart/2005/8/layout/vList2"/>
    <dgm:cxn modelId="{B710136F-A67E-48F5-B1CF-2FC51C90916A}" type="presParOf" srcId="{0878F469-8135-494C-9937-552F6D57B294}" destId="{142631D4-A3D6-4F10-8BDE-0D60011D88E5}" srcOrd="10" destOrd="0" presId="urn:microsoft.com/office/officeart/2005/8/layout/vList2"/>
    <dgm:cxn modelId="{FD32EE48-E85A-402A-8470-2C6C140CFF9E}" type="presParOf" srcId="{0878F469-8135-494C-9937-552F6D57B294}" destId="{88ABFD33-3DCB-460A-A31A-925C52821C2A}" srcOrd="11" destOrd="0" presId="urn:microsoft.com/office/officeart/2005/8/layout/vList2"/>
    <dgm:cxn modelId="{298C323D-24CD-436A-AFD9-23F58FF628C2}" type="presParOf" srcId="{0878F469-8135-494C-9937-552F6D57B294}" destId="{AE15C4CC-C46D-4239-B3B7-07DEEFD1DF6B}" srcOrd="12" destOrd="0" presId="urn:microsoft.com/office/officeart/2005/8/layout/vList2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04B68-739A-4A11-810C-4533FA37CCBB}">
      <dsp:nvSpPr>
        <dsp:cNvPr id="0" name=""/>
        <dsp:cNvSpPr/>
      </dsp:nvSpPr>
      <dsp:spPr>
        <a:xfrm>
          <a:off x="0" y="26359"/>
          <a:ext cx="4737100" cy="917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Соглашения о взаимодействии Контрольно-счетной палаты Калининградской области с МКСО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78" y="71137"/>
        <a:ext cx="4647544" cy="827724"/>
      </dsp:txXfrm>
    </dsp:sp>
    <dsp:sp modelId="{B79EB522-436B-430D-A63C-9DB933BC84C8}">
      <dsp:nvSpPr>
        <dsp:cNvPr id="0" name=""/>
        <dsp:cNvSpPr/>
      </dsp:nvSpPr>
      <dsp:spPr>
        <a:xfrm>
          <a:off x="0" y="1084759"/>
          <a:ext cx="4737100" cy="917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работы Совета контрольно-счетных органов Калининградской области на 2024 год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78" y="1129537"/>
        <a:ext cx="4647544" cy="827724"/>
      </dsp:txXfrm>
    </dsp:sp>
    <dsp:sp modelId="{98FD6B09-0391-4168-BE12-646C8F6C664D}">
      <dsp:nvSpPr>
        <dsp:cNvPr id="0" name=""/>
        <dsp:cNvSpPr/>
      </dsp:nvSpPr>
      <dsp:spPr>
        <a:xfrm>
          <a:off x="0" y="2143159"/>
          <a:ext cx="4737100" cy="917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работы Контрольно-счетной палаты Калининградской области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78" y="2187937"/>
        <a:ext cx="4647544" cy="827724"/>
      </dsp:txXfrm>
    </dsp:sp>
    <dsp:sp modelId="{9576AB32-B3F9-4AA7-BE11-C68C61009DE0}">
      <dsp:nvSpPr>
        <dsp:cNvPr id="0" name=""/>
        <dsp:cNvSpPr/>
      </dsp:nvSpPr>
      <dsp:spPr>
        <a:xfrm>
          <a:off x="0" y="3201559"/>
          <a:ext cx="4737100" cy="917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Запросы Счетной палаты Российской Федерации, Совета контрольно-счетных органов при СП РФ, </a:t>
          </a:r>
          <a:b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иных контрольно-счетных органов субъектов РФ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78" y="3246337"/>
        <a:ext cx="4647544" cy="827724"/>
      </dsp:txXfrm>
    </dsp:sp>
    <dsp:sp modelId="{159F95EC-008D-4D88-8082-90F39923E750}">
      <dsp:nvSpPr>
        <dsp:cNvPr id="0" name=""/>
        <dsp:cNvSpPr/>
      </dsp:nvSpPr>
      <dsp:spPr>
        <a:xfrm>
          <a:off x="0" y="4259959"/>
          <a:ext cx="4737100" cy="917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Обучающие семинары Счетной палаты </a:t>
          </a:r>
          <a:b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Российской Федерации, Союза МКСО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78" y="4304737"/>
        <a:ext cx="4647544" cy="8277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04B68-739A-4A11-810C-4533FA37CCBB}">
      <dsp:nvSpPr>
        <dsp:cNvPr id="0" name=""/>
        <dsp:cNvSpPr/>
      </dsp:nvSpPr>
      <dsp:spPr>
        <a:xfrm>
          <a:off x="0" y="40443"/>
          <a:ext cx="11531599" cy="6552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дальнейшая цифровая трансформация внешнего финансового контроля, использование в полной мере государственных информационных систем, в том числе в риск-ориентированном подходе к выбору объектов контроля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72427"/>
        <a:ext cx="11467631" cy="591232"/>
      </dsp:txXfrm>
    </dsp:sp>
    <dsp:sp modelId="{B79EB522-436B-430D-A63C-9DB933BC84C8}">
      <dsp:nvSpPr>
        <dsp:cNvPr id="0" name=""/>
        <dsp:cNvSpPr/>
      </dsp:nvSpPr>
      <dsp:spPr>
        <a:xfrm>
          <a:off x="0" y="796443"/>
          <a:ext cx="11531599" cy="6552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усиление последующего контроля, в том числе по проверке устранения выявленных в прошлые годы нарушений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828427"/>
        <a:ext cx="11467631" cy="591232"/>
      </dsp:txXfrm>
    </dsp:sp>
    <dsp:sp modelId="{98FD6B09-0391-4168-BE12-646C8F6C664D}">
      <dsp:nvSpPr>
        <dsp:cNvPr id="0" name=""/>
        <dsp:cNvSpPr/>
      </dsp:nvSpPr>
      <dsp:spPr>
        <a:xfrm>
          <a:off x="0" y="1552443"/>
          <a:ext cx="11531599" cy="6552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продолжение работы по укреплению и развитию межведомственной системы государственного финансового контроля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1584427"/>
        <a:ext cx="11467631" cy="591232"/>
      </dsp:txXfrm>
    </dsp:sp>
    <dsp:sp modelId="{9576AB32-B3F9-4AA7-BE11-C68C61009DE0}">
      <dsp:nvSpPr>
        <dsp:cNvPr id="0" name=""/>
        <dsp:cNvSpPr/>
      </dsp:nvSpPr>
      <dsp:spPr>
        <a:xfrm>
          <a:off x="0" y="2308443"/>
          <a:ext cx="11531599" cy="6552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продолжение работы по реализации рекомендаций Палаты, нацеленных на предотвращение рисков неправильного и неэффективного использования государственных средств и имущества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2340427"/>
        <a:ext cx="11467631" cy="591232"/>
      </dsp:txXfrm>
    </dsp:sp>
    <dsp:sp modelId="{159F95EC-008D-4D88-8082-90F39923E750}">
      <dsp:nvSpPr>
        <dsp:cNvPr id="0" name=""/>
        <dsp:cNvSpPr/>
      </dsp:nvSpPr>
      <dsp:spPr>
        <a:xfrm>
          <a:off x="0" y="3064443"/>
          <a:ext cx="11531599" cy="6552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в рамках риск-ориентированного подхода регулярного (оперативного) контроля за показателями формирования и исполнения областного бюджета и бюджета ТФОМС Калининградской области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3096427"/>
        <a:ext cx="11467631" cy="591232"/>
      </dsp:txXfrm>
    </dsp:sp>
    <dsp:sp modelId="{142631D4-A3D6-4F10-8BDE-0D60011D88E5}">
      <dsp:nvSpPr>
        <dsp:cNvPr id="0" name=""/>
        <dsp:cNvSpPr/>
      </dsp:nvSpPr>
      <dsp:spPr>
        <a:xfrm>
          <a:off x="0" y="3820443"/>
          <a:ext cx="11531599" cy="6552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и расширение межведомственного информационного взаимодействия с федеральными и областными органами исполнительной власти</a:t>
          </a: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3852427"/>
        <a:ext cx="11467631" cy="591232"/>
      </dsp:txXfrm>
    </dsp:sp>
    <dsp:sp modelId="{AE15C4CC-C46D-4239-B3B7-07DEEFD1DF6B}">
      <dsp:nvSpPr>
        <dsp:cNvPr id="0" name=""/>
        <dsp:cNvSpPr/>
      </dsp:nvSpPr>
      <dsp:spPr>
        <a:xfrm>
          <a:off x="0" y="4576443"/>
          <a:ext cx="11531599" cy="6552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обмена опытом работы с муниципальными контрольно-счетными органами, внедрение в практику совместных и параллельных контрольных и экспертно-аналитических мероприятий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4608427"/>
        <a:ext cx="11467631" cy="591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6E763-C929-4C09-8694-CA9C8020B173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21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20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7320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EEEA2-7F2F-4498-80E5-82CB91E30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525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EEEA2-7F2F-4498-80E5-82CB91E30FA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127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EEEA2-7F2F-4498-80E5-82CB91E30FA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584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BD3F-FEBD-480D-896B-F4DAB5FF7F7F}" type="datetime1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46C1-0FEC-403C-B844-E88E4E9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720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D6A4-E11E-4A32-925E-C7D71B9A4CE9}" type="datetime1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46C1-0FEC-403C-B844-E88E4E9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901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101CA-50DD-4A31-A77A-E9869BC8FCFD}" type="datetime1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46C1-0FEC-403C-B844-E88E4E9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607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D390-7D7F-4D1C-A351-14E6705702F8}" type="datetime1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46C1-0FEC-403C-B844-E88E4E9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667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94AC0-0927-4A24-BCD4-D9FF43EC8520}" type="datetime1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46C1-0FEC-403C-B844-E88E4E9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320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DBC0-8FE7-4630-8EEC-7FB0B1CDD233}" type="datetime1">
              <a:rPr lang="ru-RU" smtClean="0"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46C1-0FEC-403C-B844-E88E4E9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81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D8C9-D995-462C-8637-B645E6827201}" type="datetime1">
              <a:rPr lang="ru-RU" smtClean="0"/>
              <a:t>17.04.2024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46C1-0FEC-403C-B844-E88E4E9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42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58C2-A1C5-4BED-AF86-CF68EC2E9026}" type="datetime1">
              <a:rPr lang="ru-RU" smtClean="0"/>
              <a:t>17.04.2024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46C1-0FEC-403C-B844-E88E4E9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54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F2041-DDB3-4954-A3D8-D75D19BBFE13}" type="datetime1">
              <a:rPr lang="ru-RU" smtClean="0"/>
              <a:t>17.04.2024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46C1-0FEC-403C-B844-E88E4E9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83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9DC2-45F9-4A92-952F-3B7FCEEAE8ED}" type="datetime1">
              <a:rPr lang="ru-RU" smtClean="0"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46C1-0FEC-403C-B844-E88E4E9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124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2D49-53D0-490C-BBA4-732424B612A2}" type="datetime1">
              <a:rPr lang="ru-RU" smtClean="0"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46C1-0FEC-403C-B844-E88E4E9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145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1A5B5-2248-4178-8B4B-CD094B64FCD3}" type="datetime1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646C1-0FEC-403C-B844-E88E4E9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33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6063" y="1295592"/>
            <a:ext cx="10796337" cy="378593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работе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Контрольно-счетной палаты Калининградской области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2023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6063" y="5259976"/>
            <a:ext cx="10796337" cy="1265149"/>
          </a:xfrm>
        </p:spPr>
        <p:txBody>
          <a:bodyPr/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Контрольно-счетной палаты Калининградской области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Сорокина Ирина Алексеевна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41" y="-303346"/>
            <a:ext cx="2840980" cy="284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7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Официальные страницы в сети «Интернет»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69" y="2991635"/>
            <a:ext cx="3866365" cy="386636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371" y="1690688"/>
            <a:ext cx="3060199" cy="31360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935" y="1690687"/>
            <a:ext cx="3098439" cy="313607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96741" y="2289226"/>
            <a:ext cx="31515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</a:t>
            </a:r>
            <a:r>
              <a:rPr lang="ru-RU" dirty="0" smtClean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://ksp39.ru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59035" y="5157038"/>
            <a:ext cx="29258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https://vk.com/ksp_ko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14232" y="5157038"/>
            <a:ext cx="2998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Telegram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t.me/kspko39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08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системы, ресурсы </a:t>
            </a:r>
            <a:br>
              <a:rPr lang="ru-RU" sz="2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программное обеспечение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7306" y="1690688"/>
            <a:ext cx="5250352" cy="494524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://ksp39.ru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vk.com/ksp_ko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Telegram https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t.me/kspko39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Счетной палаты Российской Федерации и контрольно-счетных органов Российской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Справочная правовая система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Консультант Плюс»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ГИИС «Электронный бюджет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«Электронный бюджет» Калининградской области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СЭД «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Дело»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межведомственного электронного документооборота (МЭДО)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197066" y="1690688"/>
            <a:ext cx="5250352" cy="49452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система для проведения видеоконференций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TrueСonf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ГИС Калининградской области «Информационная система в сфере закупок»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bus.gov.ru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Сметная программа «РИК»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комплекс «Контур-Экстерн»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Информационно-аналитическая система «Своды»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удаленного финансового документооборота (СУФД-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online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1С: Предприятие 8.3. Бухгалтерия государственного учреждения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1С-КАМИН: Зарплата для бюджетных учреждений 5.5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824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370" y="72004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профессиональной подготовки сотрудников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715591140"/>
              </p:ext>
            </p:extLst>
          </p:nvPr>
        </p:nvGraphicFramePr>
        <p:xfrm>
          <a:off x="-302080" y="1392238"/>
          <a:ext cx="5863771" cy="546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Скругленный прямоугольник 17"/>
          <p:cNvSpPr/>
          <p:nvPr/>
        </p:nvSpPr>
        <p:spPr>
          <a:xfrm>
            <a:off x="5762170" y="3933795"/>
            <a:ext cx="1170215" cy="9543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18"/>
          <p:cNvSpPr>
            <a:spLocks noGrp="1"/>
          </p:cNvSpPr>
          <p:nvPr>
            <p:ph idx="1"/>
          </p:nvPr>
        </p:nvSpPr>
        <p:spPr>
          <a:xfrm>
            <a:off x="5361212" y="3435248"/>
            <a:ext cx="6604909" cy="3152238"/>
          </a:xfrm>
          <a:ln>
            <a:solidFill>
              <a:schemeClr val="accent5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приняли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обучающих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семинарах,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проводимых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Счетной палатой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Федерации, контрольно-счетными органами субъектов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354862" y="1506804"/>
            <a:ext cx="6210301" cy="1421928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последние три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              сотрудником (91,0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от штатной численности)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пройдено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по программам повышения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460012" y="1027516"/>
            <a:ext cx="968828" cy="80679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17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857" y="365126"/>
            <a:ext cx="11393713" cy="123607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функционирующих муниципальных КСО Калининградской области</a:t>
            </a: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7905117"/>
              </p:ext>
            </p:extLst>
          </p:nvPr>
        </p:nvGraphicFramePr>
        <p:xfrm>
          <a:off x="740229" y="1494971"/>
          <a:ext cx="10784113" cy="5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9133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МКСО</a:t>
            </a:r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5999311"/>
              </p:ext>
            </p:extLst>
          </p:nvPr>
        </p:nvGraphicFramePr>
        <p:xfrm>
          <a:off x="406400" y="1640114"/>
          <a:ext cx="6578600" cy="4898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9058510"/>
              </p:ext>
            </p:extLst>
          </p:nvPr>
        </p:nvGraphicFramePr>
        <p:xfrm>
          <a:off x="7112000" y="1335314"/>
          <a:ext cx="4737100" cy="520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561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500" y="123825"/>
            <a:ext cx="10515600" cy="1325563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 в деятельности </a:t>
            </a:r>
            <a:r>
              <a:rPr lang="ru-RU" sz="28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Контрольно-счетной </a:t>
            </a:r>
            <a:r>
              <a:rPr lang="ru-RU" sz="2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палаты Калининградской области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0561517"/>
              </p:ext>
            </p:extLst>
          </p:nvPr>
        </p:nvGraphicFramePr>
        <p:xfrm>
          <a:off x="317500" y="1449388"/>
          <a:ext cx="11531600" cy="5272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76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232" y="-89391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результатов деятельности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3199082"/>
              </p:ext>
            </p:extLst>
          </p:nvPr>
        </p:nvGraphicFramePr>
        <p:xfrm>
          <a:off x="0" y="983167"/>
          <a:ext cx="5727032" cy="5373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3274361"/>
              </p:ext>
            </p:extLst>
          </p:nvPr>
        </p:nvGraphicFramePr>
        <p:xfrm>
          <a:off x="6031832" y="983166"/>
          <a:ext cx="5745076" cy="5373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397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региональных проектов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43841" y="4958858"/>
            <a:ext cx="11713028" cy="1397492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выявлено 	          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общую сумму 54 649, 0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тыс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тыс. рублей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2219" y="1690688"/>
            <a:ext cx="4171404" cy="2419124"/>
          </a:xfrm>
          <a:prstGeom prst="rect">
            <a:avLst/>
          </a:prstGeom>
          <a:ln w="9525">
            <a:solidFill>
              <a:srgbClr val="92A5D8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контрольных мероприятий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контролю за расходованием бюджетных средств при реализации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    региональных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в рамках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проектов.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25685" y="3016251"/>
            <a:ext cx="521426" cy="4385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1005" y="1564271"/>
            <a:ext cx="7088776" cy="5355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«Культурная среда»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«Культура»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контрольных мероприятий, 5 встречных проверок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81005" y="2289384"/>
            <a:ext cx="7088777" cy="5355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«Модернизация первичного звена здравоохранения»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«Здравоохранение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(4 контрольных мероприятия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1005" y="3000704"/>
            <a:ext cx="7088776" cy="5355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образовательная среда»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«Образование» (4 контрольных мероприятия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81005" y="3702453"/>
            <a:ext cx="7088776" cy="5355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«Чистая страна»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«Экология»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контрольное мероприятие, 3 встречные проверки)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742805" y="5338797"/>
            <a:ext cx="1051014" cy="698251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 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913789" y="5337856"/>
            <a:ext cx="2945127" cy="645501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54 649, 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866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oel="http://schemas.microsoft.com/office/2019/extlst" xmlns:v="urn:schemas-microsoft-com:vml" xmlns:w10="urn:schemas-microsoft-com:office:word" xmlns:w="http://schemas.openxmlformats.org/wordprocessingml/2006/main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a16="http://schemas.microsoft.com/office/drawing/2014/main" xmlns:lc="http://schemas.openxmlformats.org/drawingml/2006/lockedCanvas" id="{15648098-C0AB-4575-84AD-4985B2D62C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669845"/>
              </p:ext>
            </p:extLst>
          </p:nvPr>
        </p:nvGraphicFramePr>
        <p:xfrm>
          <a:off x="418011" y="1550125"/>
          <a:ext cx="11477897" cy="4981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78673" y="365126"/>
            <a:ext cx="11617235" cy="110662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мероприятий, проведенных </a:t>
            </a:r>
            <a:br>
              <a:rPr lang="ru-RU" sz="2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Контрольно-счетной палатой Калининградской области в 2023 году (ед.)</a:t>
            </a:r>
          </a:p>
        </p:txBody>
      </p:sp>
    </p:spTree>
    <p:extLst>
      <p:ext uri="{BB962C8B-B14F-4D97-AF65-F5344CB8AC3E}">
        <p14:creationId xmlns:p14="http://schemas.microsoft.com/office/powerpoint/2010/main" val="196649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4"/>
          <p:cNvSpPr txBox="1">
            <a:spLocks/>
          </p:cNvSpPr>
          <p:nvPr/>
        </p:nvSpPr>
        <p:spPr>
          <a:xfrm>
            <a:off x="161664" y="2669197"/>
            <a:ext cx="6316062" cy="29478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выявлено 	          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общую сумму 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тыс. рублей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16977" y="2849160"/>
            <a:ext cx="1985970" cy="80645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742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3132" y="4108863"/>
            <a:ext cx="3443845" cy="87877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73 469,9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63544" y="41324"/>
            <a:ext cx="9124840" cy="1219175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результатов деятельности 2023 год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190835"/>
              </p:ext>
            </p:extLst>
          </p:nvPr>
        </p:nvGraphicFramePr>
        <p:xfrm>
          <a:off x="6654356" y="1720329"/>
          <a:ext cx="5482678" cy="478734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374702"/>
                <a:gridCol w="2107976"/>
              </a:tblGrid>
              <a:tr h="1885925">
                <a:tc>
                  <a:txBody>
                    <a:bodyPr/>
                    <a:lstStyle/>
                    <a:p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Выявлено неэффективное использование государственных средств, имущества, всего, из них: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219 145,8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50711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неэффективное использование                 государственного имущества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268,7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25356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потенциальный ущерб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218 456,8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25356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упущенная выгода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420,3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609754" y="1320220"/>
            <a:ext cx="252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рублей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58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выявленных </a:t>
            </a:r>
            <a:r>
              <a:rPr lang="ru-RU" sz="28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по группам </a:t>
            </a:r>
            <a:br>
              <a:rPr lang="ru-RU" sz="28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стоимостном выражении</a:t>
            </a:r>
            <a:endParaRPr lang="ru-RU" sz="2800" dirty="0">
              <a:solidFill>
                <a:sysClr val="windowText" lastClr="000000">
                  <a:lumMod val="65000"/>
                  <a:lumOff val="35000"/>
                </a:sys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46C1-0FEC-403C-B844-E88E4E9932A7}" type="slidenum">
              <a:rPr lang="ru-RU" smtClean="0"/>
              <a:t>6</a:t>
            </a:fld>
            <a:endParaRPr lang="ru-RU"/>
          </a:p>
        </p:txBody>
      </p:sp>
      <p:graphicFrame>
        <p:nvGraphicFramePr>
          <p:cNvPr id="5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7590744"/>
              </p:ext>
            </p:extLst>
          </p:nvPr>
        </p:nvGraphicFramePr>
        <p:xfrm>
          <a:off x="4572000" y="1543790"/>
          <a:ext cx="7707087" cy="5417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Объе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0459659"/>
              </p:ext>
            </p:extLst>
          </p:nvPr>
        </p:nvGraphicFramePr>
        <p:xfrm>
          <a:off x="95795" y="1543791"/>
          <a:ext cx="4606834" cy="5214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6727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838200" y="2336792"/>
            <a:ext cx="2394171" cy="3591257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3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Стандарты </a:t>
            </a:r>
            <a:r>
              <a:rPr lang="ru-RU" sz="31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внешнего государственного финансового контроля Контрольно-счетной палаты Калининградской области (СФК)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0396109"/>
              </p:ext>
            </p:extLst>
          </p:nvPr>
        </p:nvGraphicFramePr>
        <p:xfrm>
          <a:off x="369651" y="1690688"/>
          <a:ext cx="11400817" cy="4665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38200" y="2704927"/>
            <a:ext cx="23832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СФК 018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качеством контрольного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экспертно-аналитического мероприятия»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4842" y="1639115"/>
            <a:ext cx="2309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стандарт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4645" y="1690688"/>
            <a:ext cx="5153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действующие стандарты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64072" y="2336792"/>
            <a:ext cx="2123225" cy="3591257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50000"/>
              <a:hueOff val="0"/>
              <a:satOff val="0"/>
              <a:lumOff val="0"/>
              <a:alphaOff val="0"/>
            </a:schemeClr>
          </a:fillRef>
          <a:effectRef idx="3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Скругленный прямоугольник 9"/>
          <p:cNvSpPr/>
          <p:nvPr/>
        </p:nvSpPr>
        <p:spPr>
          <a:xfrm>
            <a:off x="7136679" y="2336792"/>
            <a:ext cx="2209202" cy="3591257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50000"/>
              <a:hueOff val="0"/>
              <a:satOff val="0"/>
              <a:lumOff val="0"/>
              <a:alphaOff val="0"/>
            </a:schemeClr>
          </a:fillRef>
          <a:effectRef idx="3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Скругленный прямоугольник 10"/>
          <p:cNvSpPr/>
          <p:nvPr/>
        </p:nvSpPr>
        <p:spPr>
          <a:xfrm>
            <a:off x="9595263" y="2336792"/>
            <a:ext cx="2175206" cy="3591257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50000"/>
              <a:hueOff val="0"/>
              <a:satOff val="0"/>
              <a:lumOff val="0"/>
              <a:alphaOff val="0"/>
            </a:schemeClr>
          </a:fillRef>
          <a:effectRef idx="3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Прямоугольник 3"/>
          <p:cNvSpPr/>
          <p:nvPr/>
        </p:nvSpPr>
        <p:spPr>
          <a:xfrm>
            <a:off x="4753178" y="2821033"/>
            <a:ext cx="21232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СФК 03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«Общие правила проведения контрольного мероприятия»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179667" y="2878504"/>
            <a:ext cx="21232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СФК 04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«Оформление результатов контрольного мероприятия»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621253" y="2639703"/>
            <a:ext cx="212322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СФК 015 </a:t>
            </a:r>
            <a:br>
              <a:rPr lang="ru-RU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«Контроль реализации результатов контрольных </a:t>
            </a:r>
            <a:br>
              <a:rPr lang="ru-RU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экспертно-аналитических мероприятий»</a:t>
            </a:r>
          </a:p>
        </p:txBody>
      </p:sp>
    </p:spTree>
    <p:extLst>
      <p:ext uri="{BB962C8B-B14F-4D97-AF65-F5344CB8AC3E}">
        <p14:creationId xmlns:p14="http://schemas.microsoft.com/office/powerpoint/2010/main" val="168764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18717" y="677636"/>
            <a:ext cx="3973283" cy="5255986"/>
          </a:xfrm>
          <a:ln>
            <a:solidFill>
              <a:schemeClr val="accent5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</a:t>
            </a:r>
            <a:r>
              <a:rPr lang="ru-RU" sz="26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руководителей и аудиторов контрольно-счетных органов субъектов Российской Федерации, входящих </a:t>
            </a:r>
            <a:br>
              <a:rPr lang="ru-RU" sz="26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Северо-Западный федеральный округ, посвященный практике реализации полномочий контрольно-счетных органов в новых экономических </a:t>
            </a:r>
            <a:r>
              <a:rPr lang="ru-RU" sz="2600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условиях.</a:t>
            </a:r>
          </a:p>
          <a:p>
            <a:pPr marL="0" indent="0" algn="r">
              <a:buNone/>
            </a:pPr>
            <a:r>
              <a:rPr lang="ru-RU" sz="2600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18.09.2023</a:t>
            </a:r>
            <a:endParaRPr lang="ru-RU" sz="2600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057"/>
            <a:ext cx="8218717" cy="5479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309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изменения концепции опубликования информации на официальных страницах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Статистическая информация по посещаемости официального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441422266"/>
              </p:ext>
            </p:extLst>
          </p:nvPr>
        </p:nvGraphicFramePr>
        <p:xfrm>
          <a:off x="714103" y="2181726"/>
          <a:ext cx="10460578" cy="4420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076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3641</TotalTime>
  <Words>554</Words>
  <Application>Microsoft Office PowerPoint</Application>
  <PresentationFormat>Широкоэкранный</PresentationFormat>
  <Paragraphs>115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 Отчет о работе  Контрольно-счетной палаты Калининградской области за 2023 год</vt:lpstr>
      <vt:lpstr>Показатели результатов деятельности</vt:lpstr>
      <vt:lpstr>Контроль региональных проектов</vt:lpstr>
      <vt:lpstr>Структура мероприятий, проведенных  Контрольно-счетной палатой Калининградской области в 2023 году (ед.)</vt:lpstr>
      <vt:lpstr>Показатели результатов деятельности 2023 год</vt:lpstr>
      <vt:lpstr>Структура выявленных нарушений по группам  в стоимостном выражении</vt:lpstr>
      <vt:lpstr>Стандарты внешнего государственного финансового контроля Контрольно-счетной палаты Калининградской области (СФК)</vt:lpstr>
      <vt:lpstr>Презентация PowerPoint</vt:lpstr>
      <vt:lpstr>Итоги изменения концепции опубликования информации на официальных страницах </vt:lpstr>
      <vt:lpstr>Официальные страницы в сети «Интернет»</vt:lpstr>
      <vt:lpstr>Информационные системы, ресурсы  и программное обеспечение</vt:lpstr>
      <vt:lpstr>Повышение уровня профессиональной подготовки сотрудников</vt:lpstr>
      <vt:lpstr>Количество функционирующих муниципальных КСО Калининградской области</vt:lpstr>
      <vt:lpstr>Взаимодействие с МКСО</vt:lpstr>
      <vt:lpstr>Приоритетные направления в деятельности  Контрольно-счетной палаты Калининградской области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работе  Контрольно-счетной палаты Калининградской области</dc:title>
  <dc:creator>Коваленко</dc:creator>
  <cp:lastModifiedBy>Коваленко</cp:lastModifiedBy>
  <cp:revision>139</cp:revision>
  <cp:lastPrinted>2024-04-17T11:35:51Z</cp:lastPrinted>
  <dcterms:created xsi:type="dcterms:W3CDTF">2024-04-01T16:10:18Z</dcterms:created>
  <dcterms:modified xsi:type="dcterms:W3CDTF">2024-04-17T15:48:55Z</dcterms:modified>
</cp:coreProperties>
</file>